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  <p:sldMasterId id="2147483666" r:id="rId3"/>
  </p:sldMasterIdLst>
  <p:notesMasterIdLst>
    <p:notesMasterId r:id="rId63"/>
  </p:notesMasterIdLst>
  <p:handoutMasterIdLst>
    <p:handoutMasterId r:id="rId64"/>
  </p:handoutMasterIdLst>
  <p:sldIdLst>
    <p:sldId id="261" r:id="rId4"/>
    <p:sldId id="265" r:id="rId5"/>
    <p:sldId id="267" r:id="rId6"/>
    <p:sldId id="268" r:id="rId7"/>
    <p:sldId id="270" r:id="rId8"/>
    <p:sldId id="271" r:id="rId9"/>
    <p:sldId id="273" r:id="rId10"/>
    <p:sldId id="274" r:id="rId11"/>
    <p:sldId id="275" r:id="rId12"/>
    <p:sldId id="276" r:id="rId13"/>
    <p:sldId id="302" r:id="rId14"/>
    <p:sldId id="328" r:id="rId15"/>
    <p:sldId id="277" r:id="rId16"/>
    <p:sldId id="303" r:id="rId17"/>
    <p:sldId id="307" r:id="rId18"/>
    <p:sldId id="279" r:id="rId19"/>
    <p:sldId id="308" r:id="rId20"/>
    <p:sldId id="309" r:id="rId21"/>
    <p:sldId id="310" r:id="rId22"/>
    <p:sldId id="311" r:id="rId23"/>
    <p:sldId id="280" r:id="rId24"/>
    <p:sldId id="281" r:id="rId25"/>
    <p:sldId id="282" r:id="rId26"/>
    <p:sldId id="283" r:id="rId27"/>
    <p:sldId id="31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300" r:id="rId41"/>
    <p:sldId id="297" r:id="rId42"/>
    <p:sldId id="298" r:id="rId43"/>
    <p:sldId id="301" r:id="rId44"/>
    <p:sldId id="312" r:id="rId45"/>
    <p:sldId id="326" r:id="rId46"/>
    <p:sldId id="304" r:id="rId47"/>
    <p:sldId id="305" r:id="rId48"/>
    <p:sldId id="306" r:id="rId49"/>
    <p:sldId id="314" r:id="rId50"/>
    <p:sldId id="315" r:id="rId51"/>
    <p:sldId id="327" r:id="rId52"/>
    <p:sldId id="316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</p:sldIdLst>
  <p:sldSz cx="9144000" cy="6858000" type="screen4x3"/>
  <p:notesSz cx="6797675" cy="9928225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D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5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A8671-BBFD-40D3-AE9E-36085179EF80}" type="datetimeFigureOut">
              <a:rPr lang="pl-PL" smtClean="0"/>
              <a:t>2018-06-05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1" y="943009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5" y="943009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939B1-774A-4B0C-B997-82CA38650A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17761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2E034-D331-4AAE-B5EA-8D49E58C4596}" type="datetimeFigureOut">
              <a:rPr lang="pl-PL" smtClean="0"/>
              <a:t>2018-06-05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5" y="943009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02C74C-B833-4893-831D-A2DCA18D8B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6169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02C74C-B833-4893-831D-A2DCA18D8B6B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6619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15988" y="742950"/>
            <a:ext cx="4965700" cy="372427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58CD59-2266-49C4-8D14-86C846AD5586}" type="slidenum">
              <a:rPr lang="pl-PL" smtClean="0"/>
              <a:pPr>
                <a:defRPr/>
              </a:pPr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7240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15988" y="742950"/>
            <a:ext cx="4965700" cy="372427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58CD59-2266-49C4-8D14-86C846AD5586}" type="slidenum">
              <a:rPr lang="pl-PL" smtClean="0"/>
              <a:pPr>
                <a:defRPr/>
              </a:pPr>
              <a:t>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3970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58CD59-2266-49C4-8D14-86C846AD5586}" type="slidenum">
              <a:rPr lang="pl-PL" smtClean="0"/>
              <a:pPr>
                <a:defRPr/>
              </a:pPr>
              <a:t>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9064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987824" y="1772816"/>
            <a:ext cx="5688632" cy="938535"/>
          </a:xfrm>
          <a:prstGeom prst="rect">
            <a:avLst/>
          </a:prstGeom>
        </p:spPr>
        <p:txBody>
          <a:bodyPr/>
          <a:lstStyle>
            <a:lvl1pPr algn="l">
              <a:defRPr sz="2400" b="0">
                <a:solidFill>
                  <a:srgbClr val="002D6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10" name="Symbol zastępczy tekstu 9"/>
          <p:cNvSpPr>
            <a:spLocks noGrp="1"/>
          </p:cNvSpPr>
          <p:nvPr>
            <p:ph type="body" sz="quarter" idx="10"/>
          </p:nvPr>
        </p:nvSpPr>
        <p:spPr>
          <a:xfrm>
            <a:off x="2987675" y="5805488"/>
            <a:ext cx="5832475" cy="431800"/>
          </a:xfrm>
          <a:prstGeom prst="rect">
            <a:avLst/>
          </a:prstGeom>
        </p:spPr>
        <p:txBody>
          <a:bodyPr/>
          <a:lstStyle>
            <a:lvl1pPr>
              <a:buNone/>
              <a:defRPr sz="2000">
                <a:solidFill>
                  <a:srgbClr val="002D69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2000">
                <a:solidFill>
                  <a:srgbClr val="002D69"/>
                </a:solidFill>
                <a:latin typeface="Arial" pitchFamily="34" charset="0"/>
                <a:cs typeface="Arial" pitchFamily="34" charset="0"/>
              </a:defRPr>
            </a:lvl2pPr>
            <a:lvl3pPr>
              <a:buNone/>
              <a:defRPr sz="2000">
                <a:solidFill>
                  <a:srgbClr val="002D69"/>
                </a:solidFill>
                <a:latin typeface="Arial" pitchFamily="34" charset="0"/>
                <a:cs typeface="Arial" pitchFamily="34" charset="0"/>
              </a:defRPr>
            </a:lvl3pPr>
            <a:lvl4pPr>
              <a:buNone/>
              <a:defRPr sz="2000">
                <a:solidFill>
                  <a:srgbClr val="002D69"/>
                </a:solidFill>
                <a:latin typeface="Arial" pitchFamily="34" charset="0"/>
                <a:cs typeface="Arial" pitchFamily="34" charset="0"/>
              </a:defRPr>
            </a:lvl4pPr>
            <a:lvl5pPr>
              <a:buNone/>
              <a:defRPr sz="2000">
                <a:solidFill>
                  <a:srgbClr val="002D69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230059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028"/>
            <a:ext cx="7772400" cy="1470422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257116" indent="0" algn="ctr">
              <a:buNone/>
              <a:defRPr/>
            </a:lvl2pPr>
            <a:lvl3pPr marL="514231" indent="0" algn="ctr">
              <a:buNone/>
              <a:defRPr/>
            </a:lvl3pPr>
            <a:lvl4pPr marL="771319" indent="0" algn="ctr">
              <a:buNone/>
              <a:defRPr/>
            </a:lvl4pPr>
            <a:lvl5pPr marL="1028436" indent="0" algn="ctr">
              <a:buNone/>
              <a:defRPr/>
            </a:lvl5pPr>
            <a:lvl6pPr marL="1285536" indent="0" algn="ctr">
              <a:buNone/>
              <a:defRPr/>
            </a:lvl6pPr>
            <a:lvl7pPr marL="1542644" indent="0" algn="ctr">
              <a:buNone/>
              <a:defRPr/>
            </a:lvl7pPr>
            <a:lvl8pPr marL="1799752" indent="0" algn="ctr">
              <a:buNone/>
              <a:defRPr/>
            </a:lvl8pPr>
            <a:lvl9pPr marL="2056853" indent="0" algn="ctr">
              <a:buNone/>
              <a:defRPr/>
            </a:lvl9pPr>
          </a:lstStyle>
          <a:p>
            <a:r>
              <a:rPr lang="pl-PL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08928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ekst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700808"/>
            <a:ext cx="8352928" cy="4536504"/>
          </a:xfrm>
          <a:prstGeom prst="rect">
            <a:avLst/>
          </a:prstGeom>
        </p:spPr>
        <p:txBody>
          <a:bodyPr/>
          <a:lstStyle>
            <a:lvl1pPr>
              <a:buNone/>
              <a:defRPr sz="2000">
                <a:solidFill>
                  <a:srgbClr val="002D69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000">
                <a:solidFill>
                  <a:srgbClr val="002D69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rgbClr val="002D69"/>
                </a:solidFill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</p:txBody>
      </p:sp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2987824" y="404664"/>
            <a:ext cx="5698976" cy="1012974"/>
          </a:xfrm>
          <a:prstGeom prst="rect">
            <a:avLst/>
          </a:prstGeom>
        </p:spPr>
        <p:txBody>
          <a:bodyPr anchor="ctr" anchorCtr="0"/>
          <a:lstStyle>
            <a:lvl1pPr algn="l">
              <a:defRPr sz="2800">
                <a:solidFill>
                  <a:srgbClr val="002D6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76238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 grafik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2"/>
          <p:cNvSpPr>
            <a:spLocks noGrp="1"/>
          </p:cNvSpPr>
          <p:nvPr>
            <p:ph type="pic" sz="quarter" idx="10"/>
          </p:nvPr>
        </p:nvSpPr>
        <p:spPr>
          <a:xfrm>
            <a:off x="3059113" y="1773238"/>
            <a:ext cx="5761037" cy="4319587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>
                <a:solidFill>
                  <a:srgbClr val="002D6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endParaRPr lang="pl-PL" noProof="0" dirty="0"/>
          </a:p>
        </p:txBody>
      </p:sp>
      <p:sp>
        <p:nvSpPr>
          <p:cNvPr id="8" name="Tytuł 4"/>
          <p:cNvSpPr>
            <a:spLocks noGrp="1"/>
          </p:cNvSpPr>
          <p:nvPr>
            <p:ph type="title"/>
          </p:nvPr>
        </p:nvSpPr>
        <p:spPr>
          <a:xfrm>
            <a:off x="2987824" y="404664"/>
            <a:ext cx="5698976" cy="1012974"/>
          </a:xfrm>
          <a:prstGeom prst="rect">
            <a:avLst/>
          </a:prstGeom>
        </p:spPr>
        <p:txBody>
          <a:bodyPr anchor="ctr" anchorCtr="0"/>
          <a:lstStyle>
            <a:lvl1pPr algn="l">
              <a:defRPr sz="2800">
                <a:solidFill>
                  <a:srgbClr val="002D6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95821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 krótkim teks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987824" y="1700808"/>
            <a:ext cx="5760640" cy="4536504"/>
          </a:xfrm>
          <a:prstGeom prst="rect">
            <a:avLst/>
          </a:prstGeom>
        </p:spPr>
        <p:txBody>
          <a:bodyPr/>
          <a:lstStyle>
            <a:lvl1pPr>
              <a:buNone/>
              <a:defRPr sz="2000">
                <a:solidFill>
                  <a:srgbClr val="002D69"/>
                </a:solidFill>
                <a:latin typeface="Arial" pitchFamily="34" charset="0"/>
                <a:cs typeface="Arial" pitchFamily="34" charset="0"/>
              </a:defRPr>
            </a:lvl1pPr>
            <a:lvl2pPr marL="180975" indent="-180975">
              <a:buFont typeface="Arial" pitchFamily="34" charset="0"/>
              <a:buChar char="•"/>
              <a:defRPr sz="2000">
                <a:solidFill>
                  <a:srgbClr val="002D69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rgbClr val="002D69"/>
                </a:solidFill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</p:txBody>
      </p:sp>
      <p:sp>
        <p:nvSpPr>
          <p:cNvPr id="4" name="Tytuł 4"/>
          <p:cNvSpPr>
            <a:spLocks noGrp="1"/>
          </p:cNvSpPr>
          <p:nvPr>
            <p:ph type="title"/>
          </p:nvPr>
        </p:nvSpPr>
        <p:spPr>
          <a:xfrm>
            <a:off x="2987824" y="404664"/>
            <a:ext cx="5698976" cy="1012974"/>
          </a:xfrm>
          <a:prstGeom prst="rect">
            <a:avLst/>
          </a:prstGeom>
        </p:spPr>
        <p:txBody>
          <a:bodyPr anchor="ctr" anchorCtr="0"/>
          <a:lstStyle>
            <a:lvl1pPr algn="l">
              <a:defRPr sz="2800">
                <a:solidFill>
                  <a:srgbClr val="002D6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86399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niestandardowy z nagłów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4"/>
          <p:cNvSpPr>
            <a:spLocks noGrp="1"/>
          </p:cNvSpPr>
          <p:nvPr>
            <p:ph type="title"/>
          </p:nvPr>
        </p:nvSpPr>
        <p:spPr>
          <a:xfrm>
            <a:off x="2987824" y="404664"/>
            <a:ext cx="5698976" cy="1012974"/>
          </a:xfrm>
          <a:prstGeom prst="rect">
            <a:avLst/>
          </a:prstGeom>
        </p:spPr>
        <p:txBody>
          <a:bodyPr anchor="ctr" anchorCtr="0"/>
          <a:lstStyle>
            <a:lvl1pPr algn="l">
              <a:defRPr sz="2800">
                <a:solidFill>
                  <a:srgbClr val="002D6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22611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niestandardowy bez nagłów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5765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ajd tekst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700808"/>
            <a:ext cx="8352928" cy="4536504"/>
          </a:xfrm>
          <a:prstGeom prst="rect">
            <a:avLst/>
          </a:prstGeom>
        </p:spPr>
        <p:txBody>
          <a:bodyPr/>
          <a:lstStyle>
            <a:lvl1pPr>
              <a:buNone/>
              <a:defRPr sz="2000">
                <a:solidFill>
                  <a:srgbClr val="002D69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000">
                <a:solidFill>
                  <a:srgbClr val="002D69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rgbClr val="002D69"/>
                </a:solidFill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</p:txBody>
      </p:sp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2987824" y="404664"/>
            <a:ext cx="5698976" cy="1012974"/>
          </a:xfrm>
          <a:prstGeom prst="rect">
            <a:avLst/>
          </a:prstGeom>
        </p:spPr>
        <p:txBody>
          <a:bodyPr anchor="ctr" anchorCtr="0"/>
          <a:lstStyle>
            <a:lvl1pPr algn="l">
              <a:defRPr sz="2800">
                <a:solidFill>
                  <a:srgbClr val="002D6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31621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076"/>
            <a:ext cx="8229600" cy="1325165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9010"/>
            <a:ext cx="8229600" cy="525899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91260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D4A9FBFE-F77F-45A9-871A-B9E0A66F01E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2018-06-05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E11D1FF4-0B64-49D8-8B6B-49E0DA9BD23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519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az 8" descr="Prezentacja_ogólnouniwersytecka_slajd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33375"/>
            <a:ext cx="9140825" cy="626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Obraz 8" descr="Prezentacja_ogólna_slajd2_z linią nagłówkową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333375"/>
            <a:ext cx="8658225" cy="626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az 6" descr="Prezentacja_ogólna_slajd2_bez linii nagłówkowej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333375"/>
            <a:ext cx="8658225" cy="626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jpeg"/><Relationship Id="rId18" Type="http://schemas.openxmlformats.org/officeDocument/2006/relationships/image" Target="../media/image52.jpeg"/><Relationship Id="rId3" Type="http://schemas.openxmlformats.org/officeDocument/2006/relationships/image" Target="../media/image37.png"/><Relationship Id="rId21" Type="http://schemas.openxmlformats.org/officeDocument/2006/relationships/image" Target="../media/image55.jpe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24" Type="http://schemas.openxmlformats.org/officeDocument/2006/relationships/image" Target="../media/image58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10" Type="http://schemas.openxmlformats.org/officeDocument/2006/relationships/image" Target="../media/image44.png"/><Relationship Id="rId19" Type="http://schemas.openxmlformats.org/officeDocument/2006/relationships/image" Target="../media/image53.jpeg"/><Relationship Id="rId4" Type="http://schemas.openxmlformats.org/officeDocument/2006/relationships/image" Target="../media/image38.png"/><Relationship Id="rId9" Type="http://schemas.openxmlformats.org/officeDocument/2006/relationships/image" Target="../media/image43.jpeg"/><Relationship Id="rId14" Type="http://schemas.openxmlformats.org/officeDocument/2006/relationships/image" Target="../media/image48.jpeg"/><Relationship Id="rId22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70.jpeg"/><Relationship Id="rId3" Type="http://schemas.openxmlformats.org/officeDocument/2006/relationships/image" Target="../media/image60.gif"/><Relationship Id="rId7" Type="http://schemas.openxmlformats.org/officeDocument/2006/relationships/image" Target="../media/image64.jpeg"/><Relationship Id="rId12" Type="http://schemas.openxmlformats.org/officeDocument/2006/relationships/image" Target="../media/image69.png"/><Relationship Id="rId2" Type="http://schemas.openxmlformats.org/officeDocument/2006/relationships/image" Target="../media/image59.jp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5" Type="http://schemas.openxmlformats.org/officeDocument/2006/relationships/image" Target="../media/image7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1.e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png"/><Relationship Id="rId7" Type="http://schemas.openxmlformats.org/officeDocument/2006/relationships/image" Target="../media/image102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9.jpeg"/><Relationship Id="rId4" Type="http://schemas.openxmlformats.org/officeDocument/2006/relationships/image" Target="../media/image108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4.jpeg"/><Relationship Id="rId5" Type="http://schemas.openxmlformats.org/officeDocument/2006/relationships/image" Target="../media/image113.png"/><Relationship Id="rId4" Type="http://schemas.openxmlformats.org/officeDocument/2006/relationships/image" Target="../media/image11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8.emf"/><Relationship Id="rId5" Type="http://schemas.openxmlformats.org/officeDocument/2006/relationships/image" Target="../media/image117.jpeg"/><Relationship Id="rId4" Type="http://schemas.openxmlformats.org/officeDocument/2006/relationships/image" Target="../media/image1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ytuł 1"/>
          <p:cNvSpPr>
            <a:spLocks noGrp="1"/>
          </p:cNvSpPr>
          <p:nvPr>
            <p:ph type="ctrTitle"/>
          </p:nvPr>
        </p:nvSpPr>
        <p:spPr bwMode="auto">
          <a:xfrm>
            <a:off x="971599" y="2135148"/>
            <a:ext cx="7704088" cy="32399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pl-PL" altLang="pl-PL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Poznański Model Transferu Wiedzy</a:t>
            </a:r>
            <a:r>
              <a:rPr lang="pl-PL" altLang="pl-PL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l-PL" altLang="pl-PL" sz="28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altLang="pl-PL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l-PL" altLang="pl-PL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altLang="pl-PL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Posiedzenie</a:t>
            </a:r>
            <a:br>
              <a:rPr lang="pl-PL" altLang="pl-PL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altLang="pl-PL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Wielkopolskiego Forum Inteligentnych Specjalizacji</a:t>
            </a:r>
          </a:p>
        </p:txBody>
      </p:sp>
      <p:sp>
        <p:nvSpPr>
          <p:cNvPr id="4099" name="Symbol zastępczy tekstu 2"/>
          <p:cNvSpPr>
            <a:spLocks noGrp="1"/>
          </p:cNvSpPr>
          <p:nvPr>
            <p:ph type="body" sz="quarter" idx="10"/>
          </p:nvPr>
        </p:nvSpPr>
        <p:spPr bwMode="auto">
          <a:xfrm>
            <a:off x="1907406" y="4943286"/>
            <a:ext cx="5832475" cy="431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pl-PL" altLang="pl-PL" b="1" dirty="0" smtClean="0"/>
              <a:t>Bogdan Marciniec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/>
          </p:cNvSpPr>
          <p:nvPr/>
        </p:nvSpPr>
        <p:spPr bwMode="auto">
          <a:xfrm>
            <a:off x="1372144" y="614508"/>
            <a:ext cx="6534725" cy="486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pl-PL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r Bold" charset="0"/>
                <a:ea typeface="ＭＳ Ｐゴシック" charset="0"/>
                <a:cs typeface="Aller Bold" charset="0"/>
                <a:sym typeface="Aller Bold" charset="0"/>
              </a:rPr>
              <a:t>Misja nauk chemicznych</a:t>
            </a:r>
            <a:endParaRPr lang="pl-PL" altLang="ja-JP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charset="0"/>
              <a:cs typeface="Aller Bold" charset="0"/>
              <a:sym typeface="Aller Bold" charset="0"/>
            </a:endParaRPr>
          </a:p>
        </p:txBody>
      </p:sp>
      <p:pic>
        <p:nvPicPr>
          <p:cNvPr id="259079" name="Picture 7" descr="red. Bogdan Marciniec Misja chem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825" y="1762621"/>
            <a:ext cx="1285914" cy="182050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908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551" y="1738197"/>
            <a:ext cx="1285914" cy="1812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9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37722" y="1960883"/>
            <a:ext cx="16404" cy="18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9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37722" y="1960883"/>
            <a:ext cx="16404" cy="18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9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37722" y="1960883"/>
            <a:ext cx="16404" cy="18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Prostokąt: zaokrąglone rogi 11"/>
          <p:cNvSpPr/>
          <p:nvPr/>
        </p:nvSpPr>
        <p:spPr>
          <a:xfrm>
            <a:off x="2097930" y="2660390"/>
            <a:ext cx="2108234" cy="705168"/>
          </a:xfrm>
          <a:prstGeom prst="roundRect">
            <a:avLst/>
          </a:prstGeom>
          <a:solidFill>
            <a:srgbClr val="0073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900" b="1" dirty="0">
                <a:solidFill>
                  <a:srgbClr val="FFFFFF"/>
                </a:solidFill>
              </a:rPr>
              <a:t>SYNTEZA CHEMICZNA </a:t>
            </a:r>
          </a:p>
          <a:p>
            <a:pPr algn="ctr"/>
            <a:r>
              <a:rPr lang="pl-PL" sz="900" b="1" dirty="0">
                <a:solidFill>
                  <a:srgbClr val="FFFFFF"/>
                </a:solidFill>
              </a:rPr>
              <a:t>i BIOCHEMICZNA</a:t>
            </a:r>
          </a:p>
        </p:txBody>
      </p:sp>
      <p:sp>
        <p:nvSpPr>
          <p:cNvPr id="13" name="Prostokąt: zaokrąglone rogi 12"/>
          <p:cNvSpPr/>
          <p:nvPr/>
        </p:nvSpPr>
        <p:spPr>
          <a:xfrm>
            <a:off x="5012254" y="2660390"/>
            <a:ext cx="2108234" cy="705168"/>
          </a:xfrm>
          <a:prstGeom prst="roundRect">
            <a:avLst/>
          </a:prstGeom>
          <a:solidFill>
            <a:srgbClr val="0073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900" b="1" dirty="0">
                <a:solidFill>
                  <a:srgbClr val="FFFFFF"/>
                </a:solidFill>
              </a:rPr>
              <a:t>WŁAŚCIWOŚCI PRODUKTÓW</a:t>
            </a:r>
          </a:p>
          <a:p>
            <a:pPr algn="ctr"/>
            <a:r>
              <a:rPr lang="pl-PL" sz="750" i="1" dirty="0">
                <a:solidFill>
                  <a:srgbClr val="FFFFFF"/>
                </a:solidFill>
              </a:rPr>
              <a:t>chemiczne, fizyczne, biologiczne</a:t>
            </a:r>
          </a:p>
          <a:p>
            <a:pPr algn="ctr"/>
            <a:r>
              <a:rPr lang="pl-PL" sz="900" b="1" dirty="0">
                <a:solidFill>
                  <a:srgbClr val="FFFFFF"/>
                </a:solidFill>
              </a:rPr>
              <a:t>(pożądane, spodziewane)</a:t>
            </a:r>
          </a:p>
        </p:txBody>
      </p:sp>
      <p:sp>
        <p:nvSpPr>
          <p:cNvPr id="14" name="Prostokąt: zaokrąglone rogi 13"/>
          <p:cNvSpPr/>
          <p:nvPr/>
        </p:nvSpPr>
        <p:spPr>
          <a:xfrm>
            <a:off x="3745113" y="1757549"/>
            <a:ext cx="1751101" cy="57517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900" b="1" dirty="0">
                <a:solidFill>
                  <a:srgbClr val="FFFFFF"/>
                </a:solidFill>
              </a:rPr>
              <a:t>STRUKTURA</a:t>
            </a:r>
          </a:p>
        </p:txBody>
      </p:sp>
      <p:sp>
        <p:nvSpPr>
          <p:cNvPr id="15" name="Prostokąt: zaokrąglone rogi 14"/>
          <p:cNvSpPr/>
          <p:nvPr/>
        </p:nvSpPr>
        <p:spPr>
          <a:xfrm>
            <a:off x="2108118" y="3801846"/>
            <a:ext cx="2108234" cy="705168"/>
          </a:xfrm>
          <a:prstGeom prst="roundRect">
            <a:avLst/>
          </a:prstGeom>
          <a:solidFill>
            <a:schemeClr val="bg1"/>
          </a:solidFill>
          <a:ln>
            <a:solidFill>
              <a:srgbClr val="0073B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900" b="1" dirty="0">
                <a:solidFill>
                  <a:srgbClr val="0073BC"/>
                </a:solidFill>
              </a:rPr>
              <a:t>mało- i  </a:t>
            </a:r>
            <a:r>
              <a:rPr lang="pl-PL" sz="900" b="1" dirty="0" err="1">
                <a:solidFill>
                  <a:srgbClr val="0073BC"/>
                </a:solidFill>
              </a:rPr>
              <a:t>średniotonażowe</a:t>
            </a:r>
            <a:endParaRPr lang="pl-PL" sz="900" b="1" dirty="0">
              <a:solidFill>
                <a:srgbClr val="0073BC"/>
              </a:solidFill>
            </a:endParaRPr>
          </a:p>
          <a:p>
            <a:pPr algn="ctr"/>
            <a:r>
              <a:rPr lang="pl-PL" sz="900" b="1" dirty="0">
                <a:solidFill>
                  <a:srgbClr val="0073BC"/>
                </a:solidFill>
              </a:rPr>
              <a:t>technologie i biotechnologie,</a:t>
            </a:r>
          </a:p>
          <a:p>
            <a:pPr algn="ctr"/>
            <a:r>
              <a:rPr lang="pl-PL" sz="900" b="1" dirty="0">
                <a:solidFill>
                  <a:srgbClr val="0073BC"/>
                </a:solidFill>
              </a:rPr>
              <a:t>mikrotechnologie</a:t>
            </a:r>
          </a:p>
        </p:txBody>
      </p:sp>
      <p:sp>
        <p:nvSpPr>
          <p:cNvPr id="16" name="Prostokąt: zaokrąglone rogi 15"/>
          <p:cNvSpPr/>
          <p:nvPr/>
        </p:nvSpPr>
        <p:spPr>
          <a:xfrm>
            <a:off x="5012254" y="3801846"/>
            <a:ext cx="2108234" cy="705168"/>
          </a:xfrm>
          <a:prstGeom prst="roundRect">
            <a:avLst/>
          </a:prstGeom>
          <a:solidFill>
            <a:schemeClr val="bg1"/>
          </a:solidFill>
          <a:ln>
            <a:solidFill>
              <a:srgbClr val="0073B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900" b="1" dirty="0">
                <a:solidFill>
                  <a:srgbClr val="0073BC"/>
                </a:solidFill>
              </a:rPr>
              <a:t>fine chemicals, </a:t>
            </a:r>
            <a:r>
              <a:rPr lang="pl-PL" sz="900" b="1" dirty="0" err="1">
                <a:solidFill>
                  <a:srgbClr val="0073BC"/>
                </a:solidFill>
              </a:rPr>
              <a:t>bio</a:t>
            </a:r>
            <a:r>
              <a:rPr lang="pl-PL" sz="900" b="1" dirty="0">
                <a:solidFill>
                  <a:srgbClr val="0073BC"/>
                </a:solidFill>
              </a:rPr>
              <a:t>(chemicals), </a:t>
            </a:r>
            <a:r>
              <a:rPr lang="pl-PL" sz="900" b="1" dirty="0" err="1">
                <a:solidFill>
                  <a:srgbClr val="0073BC"/>
                </a:solidFill>
              </a:rPr>
              <a:t>chemical</a:t>
            </a:r>
            <a:r>
              <a:rPr lang="pl-PL" sz="900" b="1" dirty="0">
                <a:solidFill>
                  <a:srgbClr val="0073BC"/>
                </a:solidFill>
              </a:rPr>
              <a:t> </a:t>
            </a:r>
            <a:r>
              <a:rPr lang="pl-PL" sz="900" b="1" dirty="0" err="1">
                <a:solidFill>
                  <a:srgbClr val="0073BC"/>
                </a:solidFill>
              </a:rPr>
              <a:t>specialities</a:t>
            </a:r>
            <a:r>
              <a:rPr lang="pl-PL" sz="900" b="1" dirty="0">
                <a:solidFill>
                  <a:srgbClr val="0073BC"/>
                </a:solidFill>
              </a:rPr>
              <a:t>, (</a:t>
            </a:r>
            <a:r>
              <a:rPr lang="pl-PL" sz="900" b="1" dirty="0" err="1">
                <a:solidFill>
                  <a:srgbClr val="0073BC"/>
                </a:solidFill>
              </a:rPr>
              <a:t>nano</a:t>
            </a:r>
            <a:r>
              <a:rPr lang="pl-PL" sz="900" b="1" dirty="0">
                <a:solidFill>
                  <a:srgbClr val="0073BC"/>
                </a:solidFill>
              </a:rPr>
              <a:t>)materials</a:t>
            </a:r>
          </a:p>
        </p:txBody>
      </p:sp>
      <p:sp>
        <p:nvSpPr>
          <p:cNvPr id="17" name="Strzałka: w prawo 16"/>
          <p:cNvSpPr/>
          <p:nvPr/>
        </p:nvSpPr>
        <p:spPr>
          <a:xfrm>
            <a:off x="4273264" y="3978138"/>
            <a:ext cx="682076" cy="352584"/>
          </a:xfrm>
          <a:prstGeom prst="rightArrow">
            <a:avLst/>
          </a:prstGeom>
          <a:solidFill>
            <a:schemeClr val="bg1"/>
          </a:solidFill>
          <a:ln>
            <a:solidFill>
              <a:srgbClr val="0073B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>
              <a:solidFill>
                <a:srgbClr val="FFFFFF"/>
              </a:solidFill>
            </a:endParaRPr>
          </a:p>
        </p:txBody>
      </p:sp>
      <p:sp>
        <p:nvSpPr>
          <p:cNvPr id="18" name="Strzałka: w prawo 17"/>
          <p:cNvSpPr/>
          <p:nvPr/>
        </p:nvSpPr>
        <p:spPr>
          <a:xfrm>
            <a:off x="4268596" y="2610149"/>
            <a:ext cx="682076" cy="352584"/>
          </a:xfrm>
          <a:prstGeom prst="rightArrow">
            <a:avLst/>
          </a:prstGeom>
          <a:solidFill>
            <a:srgbClr val="0073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>
              <a:solidFill>
                <a:srgbClr val="FFFFFF"/>
              </a:solidFill>
            </a:endParaRPr>
          </a:p>
        </p:txBody>
      </p:sp>
      <p:sp>
        <p:nvSpPr>
          <p:cNvPr id="19" name="Strzałka: w prawo 18"/>
          <p:cNvSpPr/>
          <p:nvPr/>
        </p:nvSpPr>
        <p:spPr>
          <a:xfrm rot="10800000">
            <a:off x="4267744" y="3036407"/>
            <a:ext cx="682076" cy="352584"/>
          </a:xfrm>
          <a:prstGeom prst="rightArrow">
            <a:avLst/>
          </a:prstGeom>
          <a:solidFill>
            <a:srgbClr val="0073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>
              <a:solidFill>
                <a:srgbClr val="FFFFFF"/>
              </a:solidFill>
            </a:endParaRPr>
          </a:p>
        </p:txBody>
      </p:sp>
      <p:sp>
        <p:nvSpPr>
          <p:cNvPr id="20" name="Strzałka: w prawo 19"/>
          <p:cNvSpPr/>
          <p:nvPr/>
        </p:nvSpPr>
        <p:spPr>
          <a:xfrm rot="5400000">
            <a:off x="2933052" y="3419516"/>
            <a:ext cx="436286" cy="310034"/>
          </a:xfrm>
          <a:prstGeom prst="rightArrow">
            <a:avLst/>
          </a:prstGeom>
          <a:solidFill>
            <a:srgbClr val="0073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>
              <a:solidFill>
                <a:srgbClr val="FFFFFF"/>
              </a:solidFill>
            </a:endParaRPr>
          </a:p>
        </p:txBody>
      </p:sp>
      <p:sp>
        <p:nvSpPr>
          <p:cNvPr id="21" name="Strzałka: w prawo 20"/>
          <p:cNvSpPr/>
          <p:nvPr/>
        </p:nvSpPr>
        <p:spPr>
          <a:xfrm rot="5400000">
            <a:off x="5848228" y="3428685"/>
            <a:ext cx="436286" cy="310034"/>
          </a:xfrm>
          <a:prstGeom prst="rightArrow">
            <a:avLst/>
          </a:prstGeom>
          <a:solidFill>
            <a:srgbClr val="0073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>
              <a:solidFill>
                <a:srgbClr val="FFFFFF"/>
              </a:solidFill>
            </a:endParaRPr>
          </a:p>
        </p:txBody>
      </p:sp>
      <p:sp>
        <p:nvSpPr>
          <p:cNvPr id="22" name="Strzałka: wygięta w górę 21"/>
          <p:cNvSpPr/>
          <p:nvPr/>
        </p:nvSpPr>
        <p:spPr>
          <a:xfrm rot="16200000">
            <a:off x="5784858" y="1971471"/>
            <a:ext cx="563026" cy="505268"/>
          </a:xfrm>
          <a:prstGeom prst="bentUpArrow">
            <a:avLst>
              <a:gd name="adj1" fmla="val 25000"/>
              <a:gd name="adj2" fmla="val 22684"/>
              <a:gd name="adj3" fmla="val 25000"/>
            </a:avLst>
          </a:prstGeom>
          <a:solidFill>
            <a:srgbClr val="0073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>
              <a:solidFill>
                <a:srgbClr val="FFFFFF"/>
              </a:solidFill>
            </a:endParaRPr>
          </a:p>
        </p:txBody>
      </p:sp>
      <p:sp>
        <p:nvSpPr>
          <p:cNvPr id="23" name="Strzałka: wygięta w górę 22"/>
          <p:cNvSpPr/>
          <p:nvPr/>
        </p:nvSpPr>
        <p:spPr>
          <a:xfrm rot="5400000" flipH="1">
            <a:off x="2880721" y="1971469"/>
            <a:ext cx="563026" cy="505268"/>
          </a:xfrm>
          <a:prstGeom prst="bentUpArrow">
            <a:avLst>
              <a:gd name="adj1" fmla="val 25000"/>
              <a:gd name="adj2" fmla="val 22684"/>
              <a:gd name="adj3" fmla="val 25000"/>
            </a:avLst>
          </a:prstGeom>
          <a:solidFill>
            <a:srgbClr val="0073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>
              <a:solidFill>
                <a:srgbClr val="FFFFFF"/>
              </a:solidFill>
            </a:endParaRPr>
          </a:p>
        </p:txBody>
      </p:sp>
      <p:sp>
        <p:nvSpPr>
          <p:cNvPr id="25" name="Prostokąt 24"/>
          <p:cNvSpPr/>
          <p:nvPr/>
        </p:nvSpPr>
        <p:spPr>
          <a:xfrm>
            <a:off x="845586" y="5356563"/>
            <a:ext cx="1053117" cy="294308"/>
          </a:xfrm>
          <a:prstGeom prst="rect">
            <a:avLst/>
          </a:prstGeom>
        </p:spPr>
        <p:txBody>
          <a:bodyPr wrap="square" lIns="51425" tIns="25716" rIns="51425" bIns="25716">
            <a:spAutoFit/>
          </a:bodyPr>
          <a:lstStyle/>
          <a:p>
            <a:pPr algn="ctr">
              <a:defRPr/>
            </a:pPr>
            <a:r>
              <a:rPr lang="pl-PL" sz="15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" charset="0"/>
                <a:ea typeface="ヒラギノ角ゴ ProN W3" charset="0"/>
                <a:sym typeface="Gill Sans" charset="0"/>
              </a:rPr>
              <a:t>NAUKA </a:t>
            </a:r>
            <a:endParaRPr lang="pl-PL" sz="157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6" name="Strzałka w prawo 25"/>
          <p:cNvSpPr/>
          <p:nvPr/>
        </p:nvSpPr>
        <p:spPr>
          <a:xfrm>
            <a:off x="2043799" y="5427785"/>
            <a:ext cx="445550" cy="131543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FFFF"/>
              </a:solidFill>
            </a:endParaRPr>
          </a:p>
        </p:txBody>
      </p:sp>
      <p:sp>
        <p:nvSpPr>
          <p:cNvPr id="27" name="Prostokąt 26"/>
          <p:cNvSpPr/>
          <p:nvPr/>
        </p:nvSpPr>
        <p:spPr>
          <a:xfrm>
            <a:off x="7581463" y="5356562"/>
            <a:ext cx="970137" cy="3347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5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" charset="0"/>
                <a:ea typeface="ヒラギノ角ゴ ProN W3" charset="0"/>
                <a:sym typeface="Gill Sans" charset="0"/>
              </a:rPr>
              <a:t>BIZNES </a:t>
            </a:r>
            <a:endParaRPr lang="pl-PL" sz="1575" dirty="0"/>
          </a:p>
        </p:txBody>
      </p:sp>
      <p:sp>
        <p:nvSpPr>
          <p:cNvPr id="28" name="Prostokąt 27"/>
          <p:cNvSpPr/>
          <p:nvPr/>
        </p:nvSpPr>
        <p:spPr>
          <a:xfrm>
            <a:off x="2733498" y="5349431"/>
            <a:ext cx="1654620" cy="3347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5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charset="0"/>
              </a:rPr>
              <a:t>TECHNOLOGIE</a:t>
            </a:r>
            <a:endParaRPr lang="pl-PL" sz="1575" dirty="0"/>
          </a:p>
        </p:txBody>
      </p:sp>
      <p:sp>
        <p:nvSpPr>
          <p:cNvPr id="29" name="Prostokąt 28"/>
          <p:cNvSpPr/>
          <p:nvPr/>
        </p:nvSpPr>
        <p:spPr>
          <a:xfrm>
            <a:off x="5322737" y="5349431"/>
            <a:ext cx="1445139" cy="3347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5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" charset="0"/>
                <a:ea typeface="ヒラギノ角ゴ ProN W3" charset="0"/>
                <a:sym typeface="Gill Sans" charset="0"/>
              </a:rPr>
              <a:t>INNOWACJE </a:t>
            </a:r>
            <a:endParaRPr lang="pl-PL" sz="1575" dirty="0"/>
          </a:p>
        </p:txBody>
      </p:sp>
      <p:sp>
        <p:nvSpPr>
          <p:cNvPr id="30" name="Prostokąt zaokrąglony 29"/>
          <p:cNvSpPr/>
          <p:nvPr/>
        </p:nvSpPr>
        <p:spPr>
          <a:xfrm>
            <a:off x="7498121" y="5251773"/>
            <a:ext cx="1097390" cy="526559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FFFF"/>
              </a:solidFill>
            </a:endParaRPr>
          </a:p>
        </p:txBody>
      </p:sp>
      <p:sp>
        <p:nvSpPr>
          <p:cNvPr id="31" name="Prostokąt zaokrąglony 30"/>
          <p:cNvSpPr/>
          <p:nvPr/>
        </p:nvSpPr>
        <p:spPr>
          <a:xfrm>
            <a:off x="2623925" y="5248136"/>
            <a:ext cx="1867066" cy="526559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FFFF"/>
              </a:solidFill>
            </a:endParaRPr>
          </a:p>
        </p:txBody>
      </p:sp>
      <p:sp>
        <p:nvSpPr>
          <p:cNvPr id="32" name="Prostokąt zaokrąglony 31"/>
          <p:cNvSpPr/>
          <p:nvPr/>
        </p:nvSpPr>
        <p:spPr>
          <a:xfrm>
            <a:off x="5157075" y="5223288"/>
            <a:ext cx="1782268" cy="526559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FFFF"/>
              </a:solidFill>
            </a:endParaRPr>
          </a:p>
        </p:txBody>
      </p:sp>
      <p:sp>
        <p:nvSpPr>
          <p:cNvPr id="33" name="Prostokąt zaokrąglony 32"/>
          <p:cNvSpPr/>
          <p:nvPr/>
        </p:nvSpPr>
        <p:spPr>
          <a:xfrm>
            <a:off x="853093" y="5248136"/>
            <a:ext cx="1097390" cy="526559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FFFF"/>
              </a:solidFill>
            </a:endParaRPr>
          </a:p>
        </p:txBody>
      </p:sp>
      <p:sp>
        <p:nvSpPr>
          <p:cNvPr id="34" name="Strzałka w prawo 33"/>
          <p:cNvSpPr/>
          <p:nvPr/>
        </p:nvSpPr>
        <p:spPr>
          <a:xfrm>
            <a:off x="4620664" y="5416492"/>
            <a:ext cx="445550" cy="131543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FFFF"/>
              </a:solidFill>
            </a:endParaRPr>
          </a:p>
        </p:txBody>
      </p:sp>
      <p:sp>
        <p:nvSpPr>
          <p:cNvPr id="35" name="Strzałka w prawo 34"/>
          <p:cNvSpPr/>
          <p:nvPr/>
        </p:nvSpPr>
        <p:spPr>
          <a:xfrm>
            <a:off x="7000805" y="5449281"/>
            <a:ext cx="445550" cy="131543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8447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"/>
          <p:cNvSpPr>
            <a:spLocks/>
          </p:cNvSpPr>
          <p:nvPr/>
        </p:nvSpPr>
        <p:spPr bwMode="auto">
          <a:xfrm>
            <a:off x="1619672" y="620688"/>
            <a:ext cx="6550819" cy="30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pl-PL" altLang="pl-PL" sz="2400" b="1" dirty="0">
                <a:solidFill>
                  <a:srgbClr val="002060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Poznański (Kompleksowy) </a:t>
            </a:r>
            <a:r>
              <a:rPr lang="en-US" altLang="pl-PL" sz="2400" b="1" dirty="0">
                <a:solidFill>
                  <a:srgbClr val="002060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Model </a:t>
            </a:r>
            <a:r>
              <a:rPr lang="en-US" altLang="pl-PL" sz="2400" b="1" dirty="0" err="1">
                <a:solidFill>
                  <a:srgbClr val="002060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Transferu</a:t>
            </a:r>
            <a:r>
              <a:rPr lang="en-US" altLang="pl-PL" sz="2400" b="1" dirty="0">
                <a:solidFill>
                  <a:srgbClr val="002060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 </a:t>
            </a:r>
            <a:r>
              <a:rPr lang="en-US" altLang="pl-PL" sz="2400" b="1" dirty="0" err="1">
                <a:solidFill>
                  <a:srgbClr val="002060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Wiedzy</a:t>
            </a:r>
            <a:endParaRPr lang="en-US" altLang="pl-PL" sz="2400" b="1" dirty="0">
              <a:solidFill>
                <a:srgbClr val="002060"/>
              </a:solidFill>
              <a:latin typeface="Aller Bold"/>
              <a:ea typeface="MS PGothic" pitchFamily="34" charset="-128"/>
              <a:cs typeface="Aller Bold"/>
              <a:sym typeface="Aller Bold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2183309" y="5414113"/>
            <a:ext cx="4572000" cy="467433"/>
          </a:xfrm>
          <a:prstGeom prst="rect">
            <a:avLst/>
          </a:prstGeom>
        </p:spPr>
        <p:txBody>
          <a:bodyPr lIns="51425" tIns="25716" rIns="51425" bIns="25716">
            <a:spAutoFit/>
          </a:bodyPr>
          <a:lstStyle/>
          <a:p>
            <a:pPr algn="ctr">
              <a:spcBef>
                <a:spcPct val="5000"/>
              </a:spcBef>
              <a:buClr>
                <a:srgbClr val="333399"/>
              </a:buClr>
              <a:buSzPct val="85000"/>
              <a:defRPr/>
            </a:pPr>
            <a:r>
              <a:rPr lang="pl-PL" altLang="pl-PL" sz="1350" b="1">
                <a:solidFill>
                  <a:srgbClr val="333399"/>
                </a:solidFill>
                <a:latin typeface="Aller"/>
                <a:sym typeface="Gill Sans" charset="0"/>
              </a:rPr>
              <a:t>Gospodarka oparta na wiedzy – wiedza przekuta </a:t>
            </a:r>
            <a:br>
              <a:rPr lang="pl-PL" altLang="pl-PL" sz="1350" b="1">
                <a:solidFill>
                  <a:srgbClr val="333399"/>
                </a:solidFill>
                <a:latin typeface="Aller"/>
                <a:sym typeface="Gill Sans" charset="0"/>
              </a:rPr>
            </a:br>
            <a:r>
              <a:rPr lang="pl-PL" altLang="pl-PL" sz="1350" b="1">
                <a:solidFill>
                  <a:srgbClr val="333399"/>
                </a:solidFill>
                <a:latin typeface="Aller"/>
                <a:sym typeface="Gill Sans" charset="0"/>
              </a:rPr>
              <a:t>na innowacje i nowoczesne technologie</a:t>
            </a:r>
          </a:p>
        </p:txBody>
      </p:sp>
      <p:pic>
        <p:nvPicPr>
          <p:cNvPr id="1095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2677" y="1475186"/>
            <a:ext cx="6278465" cy="37710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399043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600309" y="684275"/>
            <a:ext cx="705678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+mn-lt"/>
              </a:rPr>
              <a:t>1948 roku – Stanford </a:t>
            </a:r>
            <a:r>
              <a:rPr lang="pl-PL" sz="2000" dirty="0" err="1" smtClean="0">
                <a:latin typeface="+mn-lt"/>
              </a:rPr>
              <a:t>Industrial</a:t>
            </a:r>
            <a:r>
              <a:rPr lang="pl-PL" sz="2000" dirty="0" smtClean="0">
                <a:latin typeface="+mn-lt"/>
              </a:rPr>
              <a:t> Park</a:t>
            </a:r>
          </a:p>
          <a:p>
            <a:endParaRPr lang="pl-PL" dirty="0">
              <a:latin typeface="+mn-lt"/>
            </a:endParaRPr>
          </a:p>
          <a:p>
            <a:r>
              <a:rPr lang="pl-PL" sz="2000" dirty="0" smtClean="0">
                <a:latin typeface="+mn-lt"/>
              </a:rPr>
              <a:t>1954 roku – Stanford </a:t>
            </a:r>
            <a:r>
              <a:rPr lang="pl-PL" sz="2000" dirty="0" err="1" smtClean="0">
                <a:latin typeface="+mn-lt"/>
              </a:rPr>
              <a:t>Research</a:t>
            </a:r>
            <a:r>
              <a:rPr lang="pl-PL" sz="2000" dirty="0" smtClean="0">
                <a:latin typeface="+mn-lt"/>
              </a:rPr>
              <a:t> Park, </a:t>
            </a:r>
          </a:p>
          <a:p>
            <a:r>
              <a:rPr lang="pl-PL" sz="2000" dirty="0">
                <a:latin typeface="+mn-lt"/>
              </a:rPr>
              <a:t>	 </a:t>
            </a:r>
            <a:r>
              <a:rPr lang="pl-PL" sz="2000" dirty="0" smtClean="0">
                <a:latin typeface="+mn-lt"/>
              </a:rPr>
              <a:t>     region Santa </a:t>
            </a:r>
            <a:r>
              <a:rPr lang="pl-PL" sz="2000" dirty="0" err="1" smtClean="0">
                <a:latin typeface="+mn-lt"/>
              </a:rPr>
              <a:t>Clara</a:t>
            </a:r>
            <a:r>
              <a:rPr lang="pl-PL" sz="2000" dirty="0" smtClean="0">
                <a:latin typeface="+mn-lt"/>
              </a:rPr>
              <a:t> Kalifornia </a:t>
            </a:r>
            <a:endParaRPr lang="pl-PL" sz="2000" dirty="0">
              <a:latin typeface="+mn-lt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755576" y="2132856"/>
            <a:ext cx="784887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2D69"/>
                </a:solidFill>
              </a:rPr>
              <a:t>Dolina Krzemowa </a:t>
            </a:r>
          </a:p>
          <a:p>
            <a:pPr algn="ctr"/>
            <a:r>
              <a:rPr lang="pl-PL" sz="2400" i="1" dirty="0" smtClean="0">
                <a:solidFill>
                  <a:srgbClr val="002D69"/>
                </a:solidFill>
              </a:rPr>
              <a:t>(Silicon Valley)</a:t>
            </a:r>
          </a:p>
          <a:p>
            <a:pPr algn="ctr"/>
            <a:r>
              <a:rPr lang="pl-PL" dirty="0" smtClean="0"/>
              <a:t>50 km długości i 15 km szerokości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422314" y="3645024"/>
            <a:ext cx="82089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/>
              <a:t>Największe i najnowocześniejsze skupisko Zaawansowanych Technologii na świecie (pierwszy kalkulator, telefon bezprzewodowy, komputer, mikroprocesor) – ponad 60% firm  z branży elektronicznej w US, np. Hewlett Packard – </a:t>
            </a:r>
            <a:r>
              <a:rPr lang="pl-PL" sz="2000" b="1" dirty="0" smtClean="0">
                <a:solidFill>
                  <a:srgbClr val="002D69"/>
                </a:solidFill>
              </a:rPr>
              <a:t>efekt odkrycia krzemu półprzewodnikowego</a:t>
            </a:r>
            <a:r>
              <a:rPr lang="pl-PL" sz="2000" dirty="0" smtClean="0"/>
              <a:t>.</a:t>
            </a:r>
            <a:endParaRPr lang="pl-PL" sz="200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1596540" y="5949280"/>
            <a:ext cx="59766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50" dirty="0" smtClean="0"/>
              <a:t>B.M. Marciniec – „Rola Parków Naukowo-Technologicznych w Rozwoju Małych i Średnich Przedsiębiorstw” Wyd. Poznańskie, Poznań 2007</a:t>
            </a:r>
            <a:endParaRPr lang="pl-PL" sz="1050" dirty="0"/>
          </a:p>
        </p:txBody>
      </p:sp>
    </p:spTree>
    <p:extLst>
      <p:ext uri="{BB962C8B-B14F-4D97-AF65-F5344CB8AC3E}">
        <p14:creationId xmlns:p14="http://schemas.microsoft.com/office/powerpoint/2010/main" val="185413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2"/>
          <p:cNvSpPr>
            <a:spLocks/>
          </p:cNvSpPr>
          <p:nvPr/>
        </p:nvSpPr>
        <p:spPr bwMode="auto">
          <a:xfrm>
            <a:off x="1547664" y="764704"/>
            <a:ext cx="7014680" cy="30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altLang="pl-PL" sz="2000" b="1" dirty="0" err="1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Wielkopolskie</a:t>
            </a:r>
            <a:r>
              <a:rPr lang="en-US" altLang="pl-PL" sz="2000" b="1" dirty="0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 Centrum </a:t>
            </a:r>
            <a:r>
              <a:rPr lang="en-US" altLang="pl-PL" sz="2000" b="1" dirty="0" err="1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Zaawansowanych</a:t>
            </a:r>
            <a:r>
              <a:rPr lang="en-US" altLang="pl-PL" sz="2000" b="1" dirty="0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 </a:t>
            </a:r>
            <a:r>
              <a:rPr lang="en-US" altLang="pl-PL" sz="2000" b="1" dirty="0" err="1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Technologii</a:t>
            </a:r>
            <a:endParaRPr lang="en-US" altLang="pl-PL" sz="2000" b="1" dirty="0">
              <a:solidFill>
                <a:srgbClr val="0C387E"/>
              </a:solidFill>
              <a:latin typeface="Aller Bold"/>
              <a:ea typeface="MS PGothic" pitchFamily="34" charset="-128"/>
              <a:cs typeface="Aller Bold"/>
              <a:sym typeface="Aller Bold"/>
            </a:endParaRPr>
          </a:p>
        </p:txBody>
      </p:sp>
      <p:sp>
        <p:nvSpPr>
          <p:cNvPr id="62469" name="Rectangle 4"/>
          <p:cNvSpPr>
            <a:spLocks/>
          </p:cNvSpPr>
          <p:nvPr/>
        </p:nvSpPr>
        <p:spPr bwMode="auto">
          <a:xfrm>
            <a:off x="1063732" y="1628800"/>
            <a:ext cx="7250416" cy="10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spcBef>
                <a:spcPts val="956"/>
              </a:spcBef>
            </a:pPr>
            <a:r>
              <a:rPr lang="en-US" altLang="pl-PL" sz="1631" b="1" dirty="0" err="1">
                <a:solidFill>
                  <a:srgbClr val="0070C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Głównym</a:t>
            </a:r>
            <a:r>
              <a:rPr lang="en-US" altLang="pl-PL" sz="1631" b="1" dirty="0">
                <a:solidFill>
                  <a:srgbClr val="0070C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pl-PL" altLang="pl-PL" sz="1631" b="1" dirty="0">
                <a:solidFill>
                  <a:srgbClr val="0070C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631" b="1" dirty="0" err="1">
                <a:solidFill>
                  <a:srgbClr val="0070C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celem</a:t>
            </a:r>
            <a:r>
              <a:rPr lang="en-US" altLang="pl-PL" sz="1631" b="1" dirty="0">
                <a:solidFill>
                  <a:srgbClr val="0070C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WCZT jest </a:t>
            </a:r>
            <a:r>
              <a:rPr lang="en-US" altLang="pl-PL" sz="1631" b="1" dirty="0" err="1">
                <a:solidFill>
                  <a:srgbClr val="0070C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stworzenie</a:t>
            </a:r>
            <a:r>
              <a:rPr lang="en-US" altLang="pl-PL" sz="1631" b="1" dirty="0">
                <a:solidFill>
                  <a:srgbClr val="0070C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w </a:t>
            </a:r>
            <a:r>
              <a:rPr lang="en-US" altLang="pl-PL" sz="1631" b="1" dirty="0" err="1">
                <a:solidFill>
                  <a:srgbClr val="0070C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Poznaniu</a:t>
            </a:r>
            <a:r>
              <a:rPr lang="en-US" altLang="pl-PL" sz="1631" b="1" dirty="0">
                <a:solidFill>
                  <a:srgbClr val="0070C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631" b="1" dirty="0" err="1">
                <a:solidFill>
                  <a:srgbClr val="0070C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multidyscyplinarnego</a:t>
            </a:r>
            <a:r>
              <a:rPr lang="pl-PL" altLang="pl-PL" sz="1631" b="1" dirty="0">
                <a:solidFill>
                  <a:srgbClr val="0070C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631" b="1" dirty="0" err="1">
                <a:solidFill>
                  <a:srgbClr val="0070C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ośrodka</a:t>
            </a:r>
            <a:r>
              <a:rPr lang="en-US" altLang="pl-PL" sz="1631" b="1" dirty="0">
                <a:solidFill>
                  <a:srgbClr val="0070C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631" b="1" dirty="0" err="1">
                <a:solidFill>
                  <a:srgbClr val="0070C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skupiającego</a:t>
            </a:r>
            <a:r>
              <a:rPr lang="en-US" altLang="pl-PL" sz="1631" b="1" dirty="0">
                <a:solidFill>
                  <a:srgbClr val="0070C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631" b="1" dirty="0" err="1">
                <a:solidFill>
                  <a:srgbClr val="0070C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najlepszych</a:t>
            </a:r>
            <a:r>
              <a:rPr lang="en-US" altLang="pl-PL" sz="1631" b="1" dirty="0">
                <a:solidFill>
                  <a:srgbClr val="0070C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631" b="1" dirty="0" err="1">
                <a:solidFill>
                  <a:srgbClr val="0070C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specjalistów</a:t>
            </a:r>
            <a:r>
              <a:rPr lang="en-US" altLang="pl-PL" sz="1631" b="1" dirty="0">
                <a:solidFill>
                  <a:srgbClr val="0070C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z </a:t>
            </a:r>
            <a:r>
              <a:rPr lang="en-US" altLang="pl-PL" sz="1631" b="1" dirty="0" err="1">
                <a:solidFill>
                  <a:srgbClr val="0070C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nauk</a:t>
            </a:r>
            <a:r>
              <a:rPr lang="en-US" altLang="pl-PL" sz="1631" b="1" dirty="0">
                <a:solidFill>
                  <a:srgbClr val="0070C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631" b="1" dirty="0" err="1">
                <a:solidFill>
                  <a:srgbClr val="0070C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ścisłych</a:t>
            </a:r>
            <a:r>
              <a:rPr lang="en-US" altLang="pl-PL" sz="1631" b="1" dirty="0">
                <a:solidFill>
                  <a:srgbClr val="0070C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, </a:t>
            </a:r>
            <a:r>
              <a:rPr lang="en-US" altLang="pl-PL" sz="1631" b="1" dirty="0" err="1">
                <a:solidFill>
                  <a:srgbClr val="0070C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przyrodniczych</a:t>
            </a:r>
            <a:r>
              <a:rPr lang="en-US" altLang="pl-PL" sz="1631" b="1" dirty="0">
                <a:solidFill>
                  <a:srgbClr val="0070C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, </a:t>
            </a:r>
            <a:r>
              <a:rPr lang="en-US" altLang="pl-PL" sz="1631" b="1" dirty="0" err="1">
                <a:solidFill>
                  <a:srgbClr val="0070C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i</a:t>
            </a:r>
            <a:r>
              <a:rPr lang="en-US" altLang="pl-PL" sz="1631" b="1" dirty="0">
                <a:solidFill>
                  <a:srgbClr val="0070C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631" b="1" dirty="0" err="1">
                <a:solidFill>
                  <a:srgbClr val="0070C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technicznych</a:t>
            </a:r>
            <a:r>
              <a:rPr lang="en-US" altLang="pl-PL" sz="1631" b="1" dirty="0">
                <a:solidFill>
                  <a:srgbClr val="0070C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, </a:t>
            </a:r>
            <a:r>
              <a:rPr lang="en-US" altLang="pl-PL" sz="1631" b="1" dirty="0" err="1">
                <a:solidFill>
                  <a:srgbClr val="0070C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skoncentrowanego</a:t>
            </a:r>
            <a:r>
              <a:rPr lang="en-US" altLang="pl-PL" sz="1631" b="1" dirty="0">
                <a:solidFill>
                  <a:srgbClr val="0070C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631" b="1" dirty="0" err="1">
                <a:solidFill>
                  <a:srgbClr val="0070C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na</a:t>
            </a:r>
            <a:r>
              <a:rPr lang="en-US" altLang="pl-PL" sz="1631" b="1" dirty="0">
                <a:solidFill>
                  <a:srgbClr val="0070C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631" b="1" dirty="0" err="1">
                <a:solidFill>
                  <a:srgbClr val="FF000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nowych</a:t>
            </a:r>
            <a:r>
              <a:rPr lang="en-US" altLang="pl-PL" sz="1631" b="1" dirty="0">
                <a:solidFill>
                  <a:srgbClr val="FF000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631" b="1" dirty="0" err="1">
                <a:solidFill>
                  <a:srgbClr val="FF000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materiałach</a:t>
            </a:r>
            <a:r>
              <a:rPr lang="en-US" altLang="pl-PL" sz="1631" b="1" dirty="0">
                <a:solidFill>
                  <a:srgbClr val="FF000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631" b="1" dirty="0" err="1">
                <a:solidFill>
                  <a:srgbClr val="FF000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i</a:t>
            </a:r>
            <a:r>
              <a:rPr lang="en-US" altLang="pl-PL" sz="1631" b="1" dirty="0">
                <a:solidFill>
                  <a:srgbClr val="FF000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631" b="1" dirty="0" err="1">
                <a:solidFill>
                  <a:srgbClr val="FF000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biomateriałach</a:t>
            </a:r>
            <a:r>
              <a:rPr lang="en-US" altLang="pl-PL" sz="1631" b="1" dirty="0">
                <a:solidFill>
                  <a:srgbClr val="FF000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631" b="1" dirty="0">
                <a:solidFill>
                  <a:srgbClr val="0070C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o </a:t>
            </a:r>
            <a:r>
              <a:rPr lang="en-US" altLang="pl-PL" sz="1631" b="1" dirty="0" err="1">
                <a:solidFill>
                  <a:srgbClr val="0070C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wielostronnych</a:t>
            </a:r>
            <a:r>
              <a:rPr lang="en-US" altLang="pl-PL" sz="1631" b="1" dirty="0">
                <a:solidFill>
                  <a:srgbClr val="0070C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631" b="1" dirty="0" err="1">
                <a:solidFill>
                  <a:srgbClr val="0070C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zastosowaniach</a:t>
            </a:r>
            <a:r>
              <a:rPr lang="pl-PL" altLang="pl-PL" sz="1631" b="1" dirty="0">
                <a:solidFill>
                  <a:srgbClr val="0070C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.</a:t>
            </a:r>
            <a:endParaRPr lang="en-US" altLang="pl-PL" sz="1631" b="1" dirty="0">
              <a:solidFill>
                <a:srgbClr val="0070C0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</p:txBody>
      </p:sp>
      <p:sp>
        <p:nvSpPr>
          <p:cNvPr id="6149" name="Rectangle 5"/>
          <p:cNvSpPr>
            <a:spLocks/>
          </p:cNvSpPr>
          <p:nvPr/>
        </p:nvSpPr>
        <p:spPr bwMode="auto">
          <a:xfrm>
            <a:off x="1063732" y="2878234"/>
            <a:ext cx="7695605" cy="259228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algn="ctr">
              <a:defRPr sz="4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algn="ctr">
              <a:defRPr sz="4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>
              <a:defRPr sz="4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>
              <a:defRPr sz="4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>
              <a:defRPr sz="4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l">
              <a:spcBef>
                <a:spcPts val="563"/>
              </a:spcBef>
              <a:defRPr/>
            </a:pPr>
            <a:endParaRPr lang="pl-PL" altLang="pl-PL" sz="1294" dirty="0">
              <a:solidFill>
                <a:srgbClr val="4D4D4D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  <a:p>
            <a:pPr algn="just">
              <a:spcBef>
                <a:spcPts val="563"/>
              </a:spcBef>
              <a:defRPr/>
            </a:pPr>
            <a:r>
              <a:rPr lang="en-US" altLang="pl-PL" sz="1350" dirty="0" err="1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Opracowanie</a:t>
            </a:r>
            <a:r>
              <a:rPr lang="en-US" altLang="pl-PL" sz="1350" dirty="0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350" dirty="0" err="1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oryginalnych</a:t>
            </a:r>
            <a:r>
              <a:rPr lang="en-US" altLang="pl-PL" sz="1350" dirty="0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350" dirty="0" err="1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selektywnych</a:t>
            </a:r>
            <a:r>
              <a:rPr lang="en-US" altLang="pl-PL" sz="1350" dirty="0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350" dirty="0" err="1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dróg</a:t>
            </a:r>
            <a:r>
              <a:rPr lang="en-US" altLang="pl-PL" sz="1350" dirty="0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350" dirty="0" err="1">
                <a:solidFill>
                  <a:srgbClr val="FF000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syntez</a:t>
            </a:r>
            <a:r>
              <a:rPr lang="en-US" altLang="pl-PL" sz="1350" dirty="0">
                <a:solidFill>
                  <a:srgbClr val="FF000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350" dirty="0" err="1">
                <a:solidFill>
                  <a:srgbClr val="FF000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chemikaliów</a:t>
            </a:r>
            <a:r>
              <a:rPr lang="en-US" altLang="pl-PL" sz="1350" dirty="0">
                <a:solidFill>
                  <a:srgbClr val="FF000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350" dirty="0" err="1">
                <a:solidFill>
                  <a:srgbClr val="FF000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i</a:t>
            </a:r>
            <a:r>
              <a:rPr lang="en-US" altLang="pl-PL" sz="1350" dirty="0">
                <a:solidFill>
                  <a:srgbClr val="FF000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350" dirty="0" err="1">
                <a:solidFill>
                  <a:srgbClr val="FF000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biochemikaliów</a:t>
            </a:r>
            <a:r>
              <a:rPr lang="en-US" altLang="pl-PL" sz="1350" dirty="0">
                <a:solidFill>
                  <a:srgbClr val="FF000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(</a:t>
            </a:r>
            <a:r>
              <a:rPr lang="en-US" altLang="pl-PL" sz="1350" dirty="0" err="1">
                <a:solidFill>
                  <a:srgbClr val="FF000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agrochemikaliów</a:t>
            </a:r>
            <a:r>
              <a:rPr lang="en-US" altLang="pl-PL" sz="1350" dirty="0">
                <a:solidFill>
                  <a:srgbClr val="FF000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) - </a:t>
            </a:r>
            <a:r>
              <a:rPr lang="en-US" altLang="pl-PL" sz="1350" dirty="0" err="1">
                <a:solidFill>
                  <a:srgbClr val="FF000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tzw</a:t>
            </a:r>
            <a:r>
              <a:rPr lang="en-US" altLang="pl-PL" sz="1350" dirty="0">
                <a:solidFill>
                  <a:srgbClr val="FF0000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. </a:t>
            </a:r>
            <a:r>
              <a:rPr lang="en-US" altLang="pl-PL" sz="135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ller"/>
                <a:ea typeface="MS PGothic" pitchFamily="34" charset="-128"/>
                <a:cs typeface="Aller"/>
                <a:sym typeface="Aller"/>
              </a:rPr>
              <a:t>fine chemicals</a:t>
            </a:r>
            <a:r>
              <a:rPr lang="en-US" altLang="pl-PL" sz="1350" dirty="0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, a </a:t>
            </a:r>
            <a:r>
              <a:rPr lang="en-US" altLang="pl-PL" sz="1350" dirty="0" err="1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także</a:t>
            </a:r>
            <a:r>
              <a:rPr lang="en-US" altLang="pl-PL" sz="1350" dirty="0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350" dirty="0" err="1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nowej</a:t>
            </a:r>
            <a:r>
              <a:rPr lang="en-US" altLang="pl-PL" sz="1350" dirty="0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350" dirty="0" err="1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generacji</a:t>
            </a:r>
            <a:r>
              <a:rPr lang="en-US" altLang="pl-PL" sz="1350" dirty="0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350" b="1" dirty="0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ller"/>
                <a:ea typeface="MS PGothic" pitchFamily="34" charset="-128"/>
                <a:cs typeface="Aller"/>
                <a:sym typeface="Aller"/>
              </a:rPr>
              <a:t>bio- </a:t>
            </a:r>
            <a:r>
              <a:rPr lang="en-US" altLang="pl-PL" sz="1350" b="1" dirty="0" err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ller"/>
                <a:ea typeface="MS PGothic" pitchFamily="34" charset="-128"/>
                <a:cs typeface="Aller"/>
                <a:sym typeface="Aller"/>
              </a:rPr>
              <a:t>i</a:t>
            </a:r>
            <a:r>
              <a:rPr lang="en-US" altLang="pl-PL" sz="1350" b="1" dirty="0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350" b="1" dirty="0" err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ller"/>
                <a:ea typeface="MS PGothic" pitchFamily="34" charset="-128"/>
                <a:cs typeface="Aller"/>
                <a:sym typeface="Aller"/>
              </a:rPr>
              <a:t>nanomateriałów</a:t>
            </a:r>
            <a:r>
              <a:rPr lang="en-US" altLang="pl-PL" sz="1350" b="1" dirty="0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350" dirty="0" err="1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lub</a:t>
            </a:r>
            <a:r>
              <a:rPr lang="en-US" altLang="pl-PL" sz="1350" dirty="0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350" dirty="0" err="1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ich</a:t>
            </a:r>
            <a:r>
              <a:rPr lang="en-US" altLang="pl-PL" sz="1350" dirty="0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350" dirty="0" err="1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prekursorów</a:t>
            </a:r>
            <a:r>
              <a:rPr lang="en-US" altLang="pl-PL" sz="1350" dirty="0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350" dirty="0" err="1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i</a:t>
            </a:r>
            <a:r>
              <a:rPr lang="en-US" altLang="pl-PL" sz="1350" dirty="0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350" dirty="0" err="1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następnie</a:t>
            </a:r>
            <a:r>
              <a:rPr lang="en-US" altLang="pl-PL" sz="1350" dirty="0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350" dirty="0" err="1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opracowanie</a:t>
            </a:r>
            <a:r>
              <a:rPr lang="en-US" altLang="pl-PL" sz="1350" dirty="0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350" b="1" dirty="0" err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ller"/>
                <a:ea typeface="MS PGothic" pitchFamily="34" charset="-128"/>
                <a:cs typeface="Aller"/>
                <a:sym typeface="Aller"/>
              </a:rPr>
              <a:t>zaawansowanych</a:t>
            </a:r>
            <a:r>
              <a:rPr lang="en-US" altLang="pl-PL" sz="1350" b="1" dirty="0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350" b="1" dirty="0" err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ller"/>
                <a:ea typeface="MS PGothic" pitchFamily="34" charset="-128"/>
                <a:cs typeface="Aller"/>
                <a:sym typeface="Aller"/>
              </a:rPr>
              <a:t>technologii</a:t>
            </a:r>
            <a:r>
              <a:rPr lang="en-US" altLang="pl-PL" sz="1350" b="1" dirty="0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350" b="1" dirty="0" err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ller"/>
                <a:ea typeface="MS PGothic" pitchFamily="34" charset="-128"/>
                <a:cs typeface="Aller"/>
                <a:sym typeface="Aller"/>
              </a:rPr>
              <a:t>i</a:t>
            </a:r>
            <a:r>
              <a:rPr lang="en-US" altLang="pl-PL" sz="1350" b="1" dirty="0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350" b="1" dirty="0" err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ller"/>
                <a:ea typeface="MS PGothic" pitchFamily="34" charset="-128"/>
                <a:cs typeface="Aller"/>
                <a:sym typeface="Aller"/>
              </a:rPr>
              <a:t>biotechnologii</a:t>
            </a:r>
            <a:r>
              <a:rPr lang="en-US" altLang="pl-PL" sz="1350" b="1" dirty="0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350" dirty="0" err="1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ich</a:t>
            </a:r>
            <a:r>
              <a:rPr lang="en-US" altLang="pl-PL" sz="1350" dirty="0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350" dirty="0" err="1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wytwarzania</a:t>
            </a:r>
            <a:r>
              <a:rPr lang="en-US" altLang="pl-PL" sz="1350" dirty="0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z </a:t>
            </a:r>
            <a:r>
              <a:rPr lang="en-US" altLang="pl-PL" sz="1350" dirty="0" err="1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przeznaczeniem</a:t>
            </a:r>
            <a:r>
              <a:rPr lang="en-US" altLang="pl-PL" sz="1350" dirty="0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350" dirty="0" err="1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dla</a:t>
            </a:r>
            <a:r>
              <a:rPr lang="en-US" altLang="pl-PL" sz="1350" dirty="0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350" dirty="0" err="1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optoelektroniki</a:t>
            </a:r>
            <a:r>
              <a:rPr lang="en-US" altLang="pl-PL" sz="1350" dirty="0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, </a:t>
            </a:r>
            <a:r>
              <a:rPr lang="en-US" altLang="pl-PL" sz="1350" dirty="0" err="1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medycyny</a:t>
            </a:r>
            <a:r>
              <a:rPr lang="en-US" altLang="pl-PL" sz="1350" dirty="0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, </a:t>
            </a:r>
            <a:r>
              <a:rPr lang="en-US" altLang="pl-PL" sz="1350" dirty="0" err="1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rolnictwa</a:t>
            </a:r>
            <a:r>
              <a:rPr lang="en-US" altLang="pl-PL" sz="1350" dirty="0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, </a:t>
            </a:r>
            <a:r>
              <a:rPr lang="en-US" altLang="pl-PL" sz="1350" dirty="0" err="1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farmacji</a:t>
            </a:r>
            <a:r>
              <a:rPr lang="en-US" altLang="pl-PL" sz="1350" dirty="0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, </a:t>
            </a:r>
            <a:r>
              <a:rPr lang="en-US" altLang="pl-PL" sz="1350" dirty="0" err="1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i</a:t>
            </a:r>
            <a:r>
              <a:rPr lang="en-US" altLang="pl-PL" sz="1350" dirty="0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350" dirty="0" err="1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innych</a:t>
            </a:r>
            <a:r>
              <a:rPr lang="en-US" altLang="pl-PL" sz="1350" dirty="0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350" dirty="0" err="1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dziedzin</a:t>
            </a:r>
            <a:r>
              <a:rPr lang="en-US" altLang="pl-PL" sz="1350" dirty="0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350" dirty="0" err="1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przemysłu</a:t>
            </a:r>
            <a:r>
              <a:rPr lang="en-US" altLang="pl-PL" sz="1350" dirty="0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350" dirty="0" err="1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i</a:t>
            </a:r>
            <a:r>
              <a:rPr lang="en-US" altLang="pl-PL" sz="1350" dirty="0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350" dirty="0" err="1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techniki</a:t>
            </a:r>
            <a:r>
              <a:rPr lang="en-US" altLang="pl-PL" sz="1350" dirty="0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.</a:t>
            </a:r>
            <a:endParaRPr lang="pl-PL" altLang="pl-PL" sz="1350" dirty="0">
              <a:solidFill>
                <a:srgbClr val="4D4D4D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  <a:p>
            <a:pPr algn="l">
              <a:spcBef>
                <a:spcPts val="563"/>
              </a:spcBef>
              <a:defRPr/>
            </a:pPr>
            <a:endParaRPr lang="en-US" altLang="pl-PL" sz="1350" dirty="0">
              <a:solidFill>
                <a:srgbClr val="4D4D4D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  <a:p>
            <a:pPr algn="just">
              <a:spcBef>
                <a:spcPts val="563"/>
              </a:spcBef>
              <a:defRPr/>
            </a:pPr>
            <a:r>
              <a:rPr lang="en-US" altLang="pl-PL" sz="1350" b="1" dirty="0" err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ller"/>
                <a:ea typeface="MS PGothic" pitchFamily="34" charset="-128"/>
                <a:cs typeface="Aller"/>
                <a:sym typeface="Aller"/>
              </a:rPr>
              <a:t>Stworzenie</a:t>
            </a:r>
            <a:r>
              <a:rPr lang="en-US" altLang="pl-PL" sz="1350" b="1" dirty="0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350" b="1" dirty="0" err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ller"/>
                <a:ea typeface="MS PGothic" pitchFamily="34" charset="-128"/>
                <a:cs typeface="Aller"/>
                <a:sym typeface="Aller"/>
              </a:rPr>
              <a:t>podstaw</a:t>
            </a:r>
            <a:r>
              <a:rPr lang="en-US" altLang="pl-PL" sz="1350" b="1" dirty="0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350" b="1" dirty="0" err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ller"/>
                <a:ea typeface="MS PGothic" pitchFamily="34" charset="-128"/>
                <a:cs typeface="Aller"/>
                <a:sym typeface="Aller"/>
              </a:rPr>
              <a:t>technologicznych</a:t>
            </a:r>
            <a:r>
              <a:rPr lang="en-US" altLang="pl-PL" sz="1350" b="1" dirty="0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350" dirty="0" err="1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dla</a:t>
            </a:r>
            <a:r>
              <a:rPr lang="en-US" altLang="pl-PL" sz="1350" dirty="0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350" dirty="0" err="1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szeregu</a:t>
            </a:r>
            <a:r>
              <a:rPr lang="en-US" altLang="pl-PL" sz="1350" dirty="0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350" dirty="0" err="1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zastosowań</a:t>
            </a:r>
            <a:r>
              <a:rPr lang="en-US" altLang="pl-PL" sz="1350" dirty="0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350" dirty="0" err="1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chemii</a:t>
            </a:r>
            <a:r>
              <a:rPr lang="en-US" altLang="pl-PL" sz="1350" dirty="0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350" dirty="0" err="1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bioorganicznej</a:t>
            </a:r>
            <a:r>
              <a:rPr lang="en-US" altLang="pl-PL" sz="1350" dirty="0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, </a:t>
            </a:r>
            <a:r>
              <a:rPr lang="en-US" altLang="pl-PL" sz="1350" dirty="0" err="1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biologii</a:t>
            </a:r>
            <a:r>
              <a:rPr lang="en-US" altLang="pl-PL" sz="1350" dirty="0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350" dirty="0" err="1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molekularnej</a:t>
            </a:r>
            <a:r>
              <a:rPr lang="en-US" altLang="pl-PL" sz="1350" dirty="0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350" dirty="0" err="1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i</a:t>
            </a:r>
            <a:r>
              <a:rPr lang="en-US" altLang="pl-PL" sz="1350" dirty="0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350" dirty="0" err="1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biotechnologii</a:t>
            </a:r>
            <a:r>
              <a:rPr lang="en-US" altLang="pl-PL" sz="1350" dirty="0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w </a:t>
            </a:r>
            <a:r>
              <a:rPr lang="en-US" altLang="pl-PL" sz="1350" dirty="0" err="1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szeroko</a:t>
            </a:r>
            <a:r>
              <a:rPr lang="en-US" altLang="pl-PL" sz="1350" dirty="0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350" dirty="0" err="1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pojętej</a:t>
            </a:r>
            <a:r>
              <a:rPr lang="en-US" altLang="pl-PL" sz="1350" dirty="0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350" dirty="0" err="1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ochronie</a:t>
            </a:r>
            <a:r>
              <a:rPr lang="en-US" altLang="pl-PL" sz="1350" dirty="0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350" dirty="0" err="1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zdrowia</a:t>
            </a:r>
            <a:r>
              <a:rPr lang="en-US" altLang="pl-PL" sz="1350" dirty="0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350" dirty="0" err="1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oraz</a:t>
            </a:r>
            <a:r>
              <a:rPr lang="en-US" altLang="pl-PL" sz="1350" dirty="0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350" dirty="0" err="1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zastosowań</a:t>
            </a:r>
            <a:r>
              <a:rPr lang="en-US" altLang="pl-PL" sz="1350" dirty="0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350" dirty="0" err="1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agrotechnicznych</a:t>
            </a:r>
            <a:r>
              <a:rPr lang="en-US" altLang="pl-PL" sz="1350" dirty="0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350" dirty="0" err="1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i</a:t>
            </a:r>
            <a:r>
              <a:rPr lang="en-US" altLang="pl-PL" sz="1350" dirty="0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350" dirty="0" err="1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przemysłu</a:t>
            </a:r>
            <a:r>
              <a:rPr lang="en-US" altLang="pl-PL" sz="1350" dirty="0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350" dirty="0" err="1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spożywczego</a:t>
            </a:r>
            <a:r>
              <a:rPr lang="en-US" altLang="pl-PL" sz="1294" dirty="0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.</a:t>
            </a:r>
          </a:p>
        </p:txBody>
      </p:sp>
      <p:grpSp>
        <p:nvGrpSpPr>
          <p:cNvPr id="62471" name="Group 6"/>
          <p:cNvGrpSpPr>
            <a:grpSpLocks/>
          </p:cNvGrpSpPr>
          <p:nvPr/>
        </p:nvGrpSpPr>
        <p:grpSpPr bwMode="auto">
          <a:xfrm>
            <a:off x="527549" y="3080758"/>
            <a:ext cx="357188" cy="392906"/>
            <a:chOff x="11" y="0"/>
            <a:chExt cx="400" cy="440"/>
          </a:xfrm>
        </p:grpSpPr>
        <p:sp>
          <p:nvSpPr>
            <p:cNvPr id="62475" name="Freeform 7"/>
            <p:cNvSpPr>
              <a:spLocks/>
            </p:cNvSpPr>
            <p:nvPr/>
          </p:nvSpPr>
          <p:spPr bwMode="auto">
            <a:xfrm rot="10800000">
              <a:off x="11" y="0"/>
              <a:ext cx="400" cy="440"/>
            </a:xfrm>
            <a:custGeom>
              <a:avLst/>
              <a:gdLst>
                <a:gd name="T0" fmla="*/ 0 w 21459"/>
                <a:gd name="T1" fmla="*/ 7 h 20446"/>
                <a:gd name="T2" fmla="*/ 0 w 21459"/>
                <a:gd name="T3" fmla="*/ 3 h 20446"/>
                <a:gd name="T4" fmla="*/ 1 w 21459"/>
                <a:gd name="T5" fmla="*/ 2 h 20446"/>
                <a:gd name="T6" fmla="*/ 3 w 21459"/>
                <a:gd name="T7" fmla="*/ 1 h 20446"/>
                <a:gd name="T8" fmla="*/ 4 w 21459"/>
                <a:gd name="T9" fmla="*/ 0 h 20446"/>
                <a:gd name="T10" fmla="*/ 7 w 21459"/>
                <a:gd name="T11" fmla="*/ 2 h 20446"/>
                <a:gd name="T12" fmla="*/ 7 w 21459"/>
                <a:gd name="T13" fmla="*/ 3 h 20446"/>
                <a:gd name="T14" fmla="*/ 7 w 21459"/>
                <a:gd name="T15" fmla="*/ 7 h 20446"/>
                <a:gd name="T16" fmla="*/ 7 w 21459"/>
                <a:gd name="T17" fmla="*/ 8 h 20446"/>
                <a:gd name="T18" fmla="*/ 4 w 21459"/>
                <a:gd name="T19" fmla="*/ 10 h 20446"/>
                <a:gd name="T20" fmla="*/ 3 w 21459"/>
                <a:gd name="T21" fmla="*/ 10 h 20446"/>
                <a:gd name="T22" fmla="*/ 0 w 21459"/>
                <a:gd name="T23" fmla="*/ 8 h 20446"/>
                <a:gd name="T24" fmla="*/ 0 w 21459"/>
                <a:gd name="T25" fmla="*/ 7 h 20446"/>
                <a:gd name="T26" fmla="*/ 0 w 21459"/>
                <a:gd name="T27" fmla="*/ 7 h 2044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459"/>
                <a:gd name="T43" fmla="*/ 0 h 20446"/>
                <a:gd name="T44" fmla="*/ 21459 w 21459"/>
                <a:gd name="T45" fmla="*/ 20446 h 2044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459" h="20446">
                  <a:moveTo>
                    <a:pt x="3" y="13839"/>
                  </a:moveTo>
                  <a:lnTo>
                    <a:pt x="3" y="6536"/>
                  </a:lnTo>
                  <a:cubicBezTo>
                    <a:pt x="3" y="6536"/>
                    <a:pt x="-141" y="5088"/>
                    <a:pt x="1438" y="4164"/>
                  </a:cubicBezTo>
                  <a:lnTo>
                    <a:pt x="8650" y="620"/>
                  </a:lnTo>
                  <a:cubicBezTo>
                    <a:pt x="8650" y="620"/>
                    <a:pt x="10408" y="-643"/>
                    <a:pt x="12525" y="435"/>
                  </a:cubicBezTo>
                  <a:lnTo>
                    <a:pt x="19916" y="4102"/>
                  </a:lnTo>
                  <a:cubicBezTo>
                    <a:pt x="19916" y="4102"/>
                    <a:pt x="21459" y="4871"/>
                    <a:pt x="21459" y="6290"/>
                  </a:cubicBezTo>
                  <a:lnTo>
                    <a:pt x="21459" y="14240"/>
                  </a:lnTo>
                  <a:cubicBezTo>
                    <a:pt x="21459" y="14240"/>
                    <a:pt x="21387" y="15503"/>
                    <a:pt x="20167" y="16181"/>
                  </a:cubicBezTo>
                  <a:lnTo>
                    <a:pt x="12274" y="20125"/>
                  </a:lnTo>
                  <a:cubicBezTo>
                    <a:pt x="12274" y="20125"/>
                    <a:pt x="10803" y="20957"/>
                    <a:pt x="8865" y="19940"/>
                  </a:cubicBezTo>
                  <a:lnTo>
                    <a:pt x="1366" y="16243"/>
                  </a:lnTo>
                  <a:cubicBezTo>
                    <a:pt x="1366" y="16243"/>
                    <a:pt x="3" y="15473"/>
                    <a:pt x="3" y="13839"/>
                  </a:cubicBezTo>
                  <a:close/>
                  <a:moveTo>
                    <a:pt x="3" y="13839"/>
                  </a:moveTo>
                </a:path>
              </a:pathLst>
            </a:custGeom>
            <a:solidFill>
              <a:srgbClr val="27AAE9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pl-PL"/>
            </a:p>
          </p:txBody>
        </p:sp>
        <p:sp>
          <p:nvSpPr>
            <p:cNvPr id="62476" name="Rectangle 8"/>
            <p:cNvSpPr>
              <a:spLocks/>
            </p:cNvSpPr>
            <p:nvPr/>
          </p:nvSpPr>
          <p:spPr bwMode="auto">
            <a:xfrm>
              <a:off x="79" y="0"/>
              <a:ext cx="264" cy="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endParaRPr lang="pl-PL" altLang="pl-PL" sz="1631">
                <a:solidFill>
                  <a:srgbClr val="FFFFFF"/>
                </a:solidFill>
                <a:latin typeface="Aller"/>
                <a:ea typeface="MS PGothic" pitchFamily="34" charset="-128"/>
                <a:cs typeface="Aller"/>
                <a:sym typeface="Aller"/>
              </a:endParaRPr>
            </a:p>
            <a:p>
              <a:pPr algn="ctr"/>
              <a:endParaRPr lang="pl-PL" altLang="pl-PL" sz="1631">
                <a:solidFill>
                  <a:srgbClr val="FFFFFF"/>
                </a:solidFill>
                <a:latin typeface="Aller"/>
                <a:ea typeface="MS PGothic" pitchFamily="34" charset="-128"/>
                <a:cs typeface="Aller"/>
                <a:sym typeface="Aller"/>
              </a:endParaRPr>
            </a:p>
            <a:p>
              <a:pPr algn="ctr"/>
              <a:r>
                <a:rPr lang="pl-PL" altLang="pl-PL" sz="1631">
                  <a:solidFill>
                    <a:srgbClr val="FFFFFF"/>
                  </a:solidFill>
                  <a:latin typeface="Aller"/>
                  <a:ea typeface="MS PGothic" pitchFamily="34" charset="-128"/>
                  <a:cs typeface="Aller"/>
                  <a:sym typeface="Aller"/>
                </a:rPr>
                <a:t>1.</a:t>
              </a:r>
            </a:p>
            <a:p>
              <a:pPr algn="ctr"/>
              <a:endParaRPr lang="pl-PL" altLang="pl-PL" sz="1631">
                <a:solidFill>
                  <a:srgbClr val="FFFFFF"/>
                </a:solidFill>
                <a:latin typeface="Aller"/>
                <a:ea typeface="MS PGothic" pitchFamily="34" charset="-128"/>
                <a:cs typeface="Aller"/>
                <a:sym typeface="Aller"/>
              </a:endParaRPr>
            </a:p>
            <a:p>
              <a:pPr algn="ctr"/>
              <a:r>
                <a:rPr lang="en-US" altLang="pl-PL" sz="1631">
                  <a:solidFill>
                    <a:srgbClr val="FFFFFF"/>
                  </a:solidFill>
                  <a:latin typeface="Aller"/>
                  <a:ea typeface="MS PGothic" pitchFamily="34" charset="-128"/>
                  <a:cs typeface="Aller"/>
                  <a:sym typeface="Aller"/>
                </a:rPr>
                <a:t>1.</a:t>
              </a:r>
            </a:p>
          </p:txBody>
        </p:sp>
      </p:grpSp>
      <p:grpSp>
        <p:nvGrpSpPr>
          <p:cNvPr id="62472" name="Group 9"/>
          <p:cNvGrpSpPr>
            <a:grpSpLocks/>
          </p:cNvGrpSpPr>
          <p:nvPr/>
        </p:nvGrpSpPr>
        <p:grpSpPr bwMode="auto">
          <a:xfrm>
            <a:off x="527549" y="4455121"/>
            <a:ext cx="357188" cy="392906"/>
            <a:chOff x="-39" y="0"/>
            <a:chExt cx="400" cy="440"/>
          </a:xfrm>
        </p:grpSpPr>
        <p:sp>
          <p:nvSpPr>
            <p:cNvPr id="62473" name="Freeform 10"/>
            <p:cNvSpPr>
              <a:spLocks/>
            </p:cNvSpPr>
            <p:nvPr/>
          </p:nvSpPr>
          <p:spPr bwMode="auto">
            <a:xfrm rot="10800000">
              <a:off x="-39" y="0"/>
              <a:ext cx="400" cy="440"/>
            </a:xfrm>
            <a:custGeom>
              <a:avLst/>
              <a:gdLst>
                <a:gd name="T0" fmla="*/ 0 w 21459"/>
                <a:gd name="T1" fmla="*/ 7 h 20446"/>
                <a:gd name="T2" fmla="*/ 0 w 21459"/>
                <a:gd name="T3" fmla="*/ 3 h 20446"/>
                <a:gd name="T4" fmla="*/ 1 w 21459"/>
                <a:gd name="T5" fmla="*/ 2 h 20446"/>
                <a:gd name="T6" fmla="*/ 3 w 21459"/>
                <a:gd name="T7" fmla="*/ 1 h 20446"/>
                <a:gd name="T8" fmla="*/ 4 w 21459"/>
                <a:gd name="T9" fmla="*/ 0 h 20446"/>
                <a:gd name="T10" fmla="*/ 7 w 21459"/>
                <a:gd name="T11" fmla="*/ 2 h 20446"/>
                <a:gd name="T12" fmla="*/ 7 w 21459"/>
                <a:gd name="T13" fmla="*/ 3 h 20446"/>
                <a:gd name="T14" fmla="*/ 7 w 21459"/>
                <a:gd name="T15" fmla="*/ 7 h 20446"/>
                <a:gd name="T16" fmla="*/ 7 w 21459"/>
                <a:gd name="T17" fmla="*/ 8 h 20446"/>
                <a:gd name="T18" fmla="*/ 4 w 21459"/>
                <a:gd name="T19" fmla="*/ 10 h 20446"/>
                <a:gd name="T20" fmla="*/ 3 w 21459"/>
                <a:gd name="T21" fmla="*/ 10 h 20446"/>
                <a:gd name="T22" fmla="*/ 0 w 21459"/>
                <a:gd name="T23" fmla="*/ 8 h 20446"/>
                <a:gd name="T24" fmla="*/ 0 w 21459"/>
                <a:gd name="T25" fmla="*/ 7 h 20446"/>
                <a:gd name="T26" fmla="*/ 0 w 21459"/>
                <a:gd name="T27" fmla="*/ 7 h 2044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459"/>
                <a:gd name="T43" fmla="*/ 0 h 20446"/>
                <a:gd name="T44" fmla="*/ 21459 w 21459"/>
                <a:gd name="T45" fmla="*/ 20446 h 2044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459" h="20446">
                  <a:moveTo>
                    <a:pt x="3" y="13839"/>
                  </a:moveTo>
                  <a:lnTo>
                    <a:pt x="3" y="6536"/>
                  </a:lnTo>
                  <a:cubicBezTo>
                    <a:pt x="3" y="6536"/>
                    <a:pt x="-141" y="5088"/>
                    <a:pt x="1438" y="4164"/>
                  </a:cubicBezTo>
                  <a:lnTo>
                    <a:pt x="8650" y="620"/>
                  </a:lnTo>
                  <a:cubicBezTo>
                    <a:pt x="8650" y="620"/>
                    <a:pt x="10408" y="-643"/>
                    <a:pt x="12525" y="435"/>
                  </a:cubicBezTo>
                  <a:lnTo>
                    <a:pt x="19916" y="4102"/>
                  </a:lnTo>
                  <a:cubicBezTo>
                    <a:pt x="19916" y="4102"/>
                    <a:pt x="21459" y="4871"/>
                    <a:pt x="21459" y="6290"/>
                  </a:cubicBezTo>
                  <a:lnTo>
                    <a:pt x="21459" y="14240"/>
                  </a:lnTo>
                  <a:cubicBezTo>
                    <a:pt x="21459" y="14240"/>
                    <a:pt x="21387" y="15503"/>
                    <a:pt x="20167" y="16181"/>
                  </a:cubicBezTo>
                  <a:lnTo>
                    <a:pt x="12274" y="20125"/>
                  </a:lnTo>
                  <a:cubicBezTo>
                    <a:pt x="12274" y="20125"/>
                    <a:pt x="10803" y="20957"/>
                    <a:pt x="8865" y="19940"/>
                  </a:cubicBezTo>
                  <a:lnTo>
                    <a:pt x="1366" y="16243"/>
                  </a:lnTo>
                  <a:cubicBezTo>
                    <a:pt x="1366" y="16243"/>
                    <a:pt x="3" y="15473"/>
                    <a:pt x="3" y="13839"/>
                  </a:cubicBezTo>
                  <a:close/>
                  <a:moveTo>
                    <a:pt x="3" y="13839"/>
                  </a:moveTo>
                </a:path>
              </a:pathLst>
            </a:custGeom>
            <a:solidFill>
              <a:srgbClr val="196FB9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pl-PL"/>
            </a:p>
          </p:txBody>
        </p:sp>
        <p:sp>
          <p:nvSpPr>
            <p:cNvPr id="62474" name="Rectangle 11"/>
            <p:cNvSpPr>
              <a:spLocks/>
            </p:cNvSpPr>
            <p:nvPr/>
          </p:nvSpPr>
          <p:spPr bwMode="auto">
            <a:xfrm>
              <a:off x="29" y="88"/>
              <a:ext cx="264" cy="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altLang="pl-PL" sz="1631">
                  <a:solidFill>
                    <a:srgbClr val="FFFFFF"/>
                  </a:solidFill>
                  <a:latin typeface="Aller"/>
                  <a:ea typeface="MS PGothic" pitchFamily="34" charset="-128"/>
                  <a:cs typeface="Aller"/>
                  <a:sym typeface="Aller"/>
                </a:rPr>
                <a:t>2</a:t>
              </a:r>
              <a:r>
                <a:rPr lang="pl-PL" altLang="pl-PL" sz="1631">
                  <a:solidFill>
                    <a:srgbClr val="FFFFFF"/>
                  </a:solidFill>
                  <a:latin typeface="Aller"/>
                  <a:ea typeface="MS PGothic" pitchFamily="34" charset="-128"/>
                  <a:cs typeface="Aller"/>
                  <a:sym typeface="Aller"/>
                </a:rPr>
                <a:t>.</a:t>
              </a:r>
              <a:endParaRPr lang="en-US" altLang="pl-PL" sz="1631">
                <a:solidFill>
                  <a:srgbClr val="FFFFFF"/>
                </a:solidFill>
                <a:latin typeface="Aller"/>
                <a:ea typeface="MS PGothic" pitchFamily="34" charset="-128"/>
                <a:cs typeface="Aller"/>
                <a:sym typeface="Alle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620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835696" y="620688"/>
            <a:ext cx="655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002D69"/>
                </a:solidFill>
              </a:rPr>
              <a:t>Co się zmieniło w Europie po 2013 roku w relacji nauka – technologia – innowacje – biznes?</a:t>
            </a:r>
            <a:endParaRPr lang="pl-PL" sz="2000" b="1" dirty="0">
              <a:solidFill>
                <a:srgbClr val="002D69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755576" y="2250287"/>
            <a:ext cx="76328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 smtClean="0"/>
              <a:t>Możliwości finansowania przedsiębiorstw z budżetu państwa, Unii Europejskiej (Horizon 2020; w Polsce: </a:t>
            </a:r>
            <a:r>
              <a:rPr lang="pl-PL" dirty="0" err="1" smtClean="0"/>
              <a:t>NCBiR</a:t>
            </a:r>
            <a:r>
              <a:rPr lang="pl-PL" dirty="0" smtClean="0"/>
              <a:t>, PARP)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 smtClean="0"/>
              <a:t>Rola WCZT nie tylko </a:t>
            </a:r>
            <a:r>
              <a:rPr lang="pl-PL" b="1" dirty="0" smtClean="0">
                <a:solidFill>
                  <a:srgbClr val="002D69"/>
                </a:solidFill>
              </a:rPr>
              <a:t>centrum badawcze</a:t>
            </a:r>
            <a:r>
              <a:rPr lang="pl-PL" dirty="0" smtClean="0"/>
              <a:t>, ale również </a:t>
            </a:r>
            <a:r>
              <a:rPr lang="pl-PL" b="1" dirty="0" smtClean="0">
                <a:solidFill>
                  <a:srgbClr val="002D69"/>
                </a:solidFill>
              </a:rPr>
              <a:t>centrum B+R dla przedsiębiorstw</a:t>
            </a:r>
            <a:endParaRPr lang="pl-PL" b="1" dirty="0">
              <a:solidFill>
                <a:srgbClr val="002D69"/>
              </a:solidFill>
            </a:endParaRPr>
          </a:p>
        </p:txBody>
      </p:sp>
      <p:pic>
        <p:nvPicPr>
          <p:cNvPr id="16386" name="Picture 2" descr="Image result for horizon 20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32" y="4716646"/>
            <a:ext cx="2181884" cy="109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Image result for PAR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009627"/>
            <a:ext cx="2088232" cy="79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Image result for NCB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092928"/>
            <a:ext cx="2088232" cy="73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88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Rectangle 3"/>
          <p:cNvSpPr>
            <a:spLocks/>
          </p:cNvSpPr>
          <p:nvPr/>
        </p:nvSpPr>
        <p:spPr bwMode="auto">
          <a:xfrm>
            <a:off x="1375173" y="1260873"/>
            <a:ext cx="6393656" cy="30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endParaRPr lang="en-US" altLang="pl-PL" sz="2081" b="1">
              <a:solidFill>
                <a:srgbClr val="0C387E"/>
              </a:solidFill>
              <a:latin typeface="Aller Bold"/>
              <a:ea typeface="MS PGothic" pitchFamily="34" charset="-128"/>
              <a:cs typeface="Aller Bold"/>
              <a:sym typeface="Aller Bold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474195" y="408124"/>
            <a:ext cx="8546450" cy="1159930"/>
          </a:xfrm>
          <a:prstGeom prst="rect">
            <a:avLst/>
          </a:prstGeom>
        </p:spPr>
        <p:txBody>
          <a:bodyPr wrap="square" lIns="51425" tIns="25716" rIns="51425" bIns="25716">
            <a:spAutoFit/>
          </a:bodyPr>
          <a:lstStyle/>
          <a:p>
            <a:pPr algn="ctr"/>
            <a:r>
              <a:rPr lang="pl-PL" b="1" dirty="0">
                <a:solidFill>
                  <a:srgbClr val="002060"/>
                </a:solidFill>
                <a:sym typeface="Gill Sans" charset="0"/>
              </a:rPr>
              <a:t>Uroczystość Otwarcia </a:t>
            </a:r>
          </a:p>
          <a:p>
            <a:pPr algn="ctr"/>
            <a:r>
              <a:rPr lang="pl-PL" b="1" dirty="0">
                <a:solidFill>
                  <a:srgbClr val="002060"/>
                </a:solidFill>
                <a:sym typeface="Gill Sans" charset="0"/>
              </a:rPr>
              <a:t>Wielkopolskiego Centrum Zaawansowanych Technologii </a:t>
            </a:r>
          </a:p>
          <a:p>
            <a:pPr algn="ctr"/>
            <a:r>
              <a:rPr lang="pl-PL" b="1" dirty="0">
                <a:solidFill>
                  <a:srgbClr val="002060"/>
                </a:solidFill>
                <a:sym typeface="Gill Sans" charset="0"/>
              </a:rPr>
              <a:t>Seminarium naukowe „Program badawczy WCZT”</a:t>
            </a:r>
            <a:br>
              <a:rPr lang="pl-PL" b="1" dirty="0">
                <a:solidFill>
                  <a:srgbClr val="002060"/>
                </a:solidFill>
                <a:sym typeface="Gill Sans" charset="0"/>
              </a:rPr>
            </a:br>
            <a:r>
              <a:rPr lang="pl-PL" b="1" dirty="0">
                <a:solidFill>
                  <a:srgbClr val="002060"/>
                </a:solidFill>
                <a:sym typeface="Gill Sans" charset="0"/>
              </a:rPr>
              <a:t>1-2  grudnia 2015 roku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9404" y="2051861"/>
            <a:ext cx="5387099" cy="3674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" y="3347991"/>
            <a:ext cx="3979139" cy="265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9888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Picture 1"/>
          <p:cNvSpPr>
            <a:spLocks noChangeAspect="1" noChangeArrowheads="1"/>
          </p:cNvSpPr>
          <p:nvPr/>
        </p:nvSpPr>
        <p:spPr bwMode="auto">
          <a:xfrm>
            <a:off x="0" y="1693071"/>
            <a:ext cx="9144000" cy="4307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1425" tIns="25716" rIns="51425" bIns="25716"/>
          <a:lstStyle/>
          <a:p>
            <a:endParaRPr lang="pl-PL"/>
          </a:p>
        </p:txBody>
      </p:sp>
      <p:pic>
        <p:nvPicPr>
          <p:cNvPr id="64515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92207"/>
            <a:ext cx="9144000" cy="4308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Rectangle 3"/>
          <p:cNvSpPr>
            <a:spLocks/>
          </p:cNvSpPr>
          <p:nvPr/>
        </p:nvSpPr>
        <p:spPr bwMode="auto">
          <a:xfrm>
            <a:off x="1700094" y="706909"/>
            <a:ext cx="6357938" cy="30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altLang="pl-PL" sz="2000" b="1" dirty="0" err="1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Kampus</a:t>
            </a:r>
            <a:r>
              <a:rPr lang="en-US" altLang="pl-PL" sz="2000" b="1" dirty="0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 </a:t>
            </a:r>
            <a:r>
              <a:rPr lang="en-US" altLang="pl-PL" sz="2000" b="1" dirty="0" err="1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Morasko</a:t>
            </a:r>
            <a:r>
              <a:rPr lang="en-US" altLang="pl-PL" sz="2000" b="1" dirty="0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 – </a:t>
            </a:r>
            <a:r>
              <a:rPr lang="en-US" altLang="pl-PL" sz="2000" b="1" dirty="0" err="1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Poznańska</a:t>
            </a:r>
            <a:r>
              <a:rPr lang="en-US" altLang="pl-PL" sz="2000" b="1" dirty="0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 </a:t>
            </a:r>
            <a:r>
              <a:rPr lang="en-US" altLang="pl-PL" sz="2000" b="1" dirty="0" err="1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Dzielnica</a:t>
            </a:r>
            <a:r>
              <a:rPr lang="en-US" altLang="pl-PL" sz="2000" b="1" dirty="0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 </a:t>
            </a:r>
            <a:r>
              <a:rPr lang="en-US" altLang="pl-PL" sz="2000" b="1" dirty="0" err="1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Nauki</a:t>
            </a:r>
            <a:endParaRPr lang="en-US" altLang="pl-PL" sz="2000" b="1" dirty="0">
              <a:solidFill>
                <a:srgbClr val="0C387E"/>
              </a:solidFill>
              <a:latin typeface="Aller Bold"/>
              <a:ea typeface="MS PGothic" pitchFamily="34" charset="-128"/>
              <a:cs typeface="Aller Bold"/>
              <a:sym typeface="Aller Bold"/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3070" y="2071689"/>
            <a:ext cx="2293144" cy="2507456"/>
          </a:xfrm>
          <a:prstGeom prst="rect">
            <a:avLst/>
          </a:prstGeom>
          <a:noFill/>
          <a:ln>
            <a:noFill/>
          </a:ln>
          <a:effectLst>
            <a:outerShdw blurRad="203200" dist="114300" dir="2700000" algn="ctr" rotWithShape="0">
              <a:schemeClr val="bg2">
                <a:alpha val="50000"/>
              </a:schemeClr>
            </a:outerShdw>
          </a:effectLst>
          <a:extLst/>
        </p:spPr>
      </p:pic>
      <p:grpSp>
        <p:nvGrpSpPr>
          <p:cNvPr id="64520" name="Group 7"/>
          <p:cNvGrpSpPr>
            <a:grpSpLocks/>
          </p:cNvGrpSpPr>
          <p:nvPr/>
        </p:nvGrpSpPr>
        <p:grpSpPr bwMode="auto">
          <a:xfrm>
            <a:off x="3397754" y="1830595"/>
            <a:ext cx="2522636" cy="941189"/>
            <a:chOff x="0" y="0"/>
            <a:chExt cx="2825" cy="1053"/>
          </a:xfrm>
        </p:grpSpPr>
        <p:sp>
          <p:nvSpPr>
            <p:cNvPr id="7176" name="Freeform 8"/>
            <p:cNvSpPr>
              <a:spLocks/>
            </p:cNvSpPr>
            <p:nvPr/>
          </p:nvSpPr>
          <p:spPr bwMode="auto">
            <a:xfrm>
              <a:off x="0" y="0"/>
              <a:ext cx="2825" cy="1053"/>
            </a:xfrm>
            <a:custGeom>
              <a:avLst/>
              <a:gdLst>
                <a:gd name="T0" fmla="*/ 5036 w 21600"/>
                <a:gd name="T1" fmla="*/ 15416 h 21600"/>
                <a:gd name="T2" fmla="*/ 0 w 21600"/>
                <a:gd name="T3" fmla="*/ 21600 h 21600"/>
                <a:gd name="T4" fmla="*/ 5057 w 21600"/>
                <a:gd name="T5" fmla="*/ 0 h 21600"/>
                <a:gd name="T6" fmla="*/ 21600 w 21600"/>
                <a:gd name="T7" fmla="*/ 0 h 21600"/>
                <a:gd name="T8" fmla="*/ 21547 w 21600"/>
                <a:gd name="T9" fmla="*/ 15369 h 21600"/>
                <a:gd name="T10" fmla="*/ 5036 w 21600"/>
                <a:gd name="T11" fmla="*/ 15416 h 21600"/>
                <a:gd name="T12" fmla="*/ 5036 w 21600"/>
                <a:gd name="T13" fmla="*/ 1541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5036" y="15416"/>
                  </a:moveTo>
                  <a:lnTo>
                    <a:pt x="0" y="21600"/>
                  </a:lnTo>
                  <a:lnTo>
                    <a:pt x="5057" y="0"/>
                  </a:lnTo>
                  <a:lnTo>
                    <a:pt x="21600" y="0"/>
                  </a:lnTo>
                  <a:lnTo>
                    <a:pt x="21547" y="15369"/>
                  </a:lnTo>
                  <a:lnTo>
                    <a:pt x="5036" y="15416"/>
                  </a:lnTo>
                  <a:close/>
                  <a:moveTo>
                    <a:pt x="5036" y="15416"/>
                  </a:moveTo>
                </a:path>
              </a:pathLst>
            </a:custGeom>
            <a:gradFill rotWithShape="0">
              <a:gsLst>
                <a:gs pos="0">
                  <a:srgbClr val="C2D132"/>
                </a:gs>
                <a:gs pos="100000">
                  <a:srgbClr val="779C26"/>
                </a:gs>
              </a:gsLst>
              <a:lin ang="20100000" scaled="1"/>
            </a:gradFill>
            <a:ln w="381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203200" dist="114300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/>
            <a:lstStyle/>
            <a:p>
              <a:pPr algn="ctr">
                <a:defRPr/>
              </a:pPr>
              <a:endParaRPr lang="en-US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64525" name="Rectangle 9"/>
            <p:cNvSpPr>
              <a:spLocks/>
            </p:cNvSpPr>
            <p:nvPr/>
          </p:nvSpPr>
          <p:spPr bwMode="auto">
            <a:xfrm>
              <a:off x="858" y="153"/>
              <a:ext cx="1792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n-US" altLang="pl-PL" sz="2644">
                  <a:solidFill>
                    <a:srgbClr val="FFFFFF"/>
                  </a:solidFill>
                  <a:latin typeface="Aller"/>
                  <a:ea typeface="MS PGothic" pitchFamily="34" charset="-128"/>
                  <a:cs typeface="Aller"/>
                  <a:sym typeface="Aller"/>
                </a:rPr>
                <a:t>19 635 m</a:t>
              </a:r>
              <a:r>
                <a:rPr lang="en-US" altLang="pl-PL" sz="2644" baseline="31000">
                  <a:solidFill>
                    <a:srgbClr val="FFFFFF"/>
                  </a:solidFill>
                  <a:latin typeface="Aller"/>
                  <a:ea typeface="MS PGothic" pitchFamily="34" charset="-128"/>
                  <a:cs typeface="Aller"/>
                  <a:sym typeface="Aller"/>
                </a:rPr>
                <a:t>2</a:t>
              </a:r>
            </a:p>
          </p:txBody>
        </p:sp>
      </p:grpSp>
      <p:grpSp>
        <p:nvGrpSpPr>
          <p:cNvPr id="64521" name="Group 10"/>
          <p:cNvGrpSpPr>
            <a:grpSpLocks/>
          </p:cNvGrpSpPr>
          <p:nvPr/>
        </p:nvGrpSpPr>
        <p:grpSpPr bwMode="auto">
          <a:xfrm>
            <a:off x="3269160" y="3599588"/>
            <a:ext cx="2802136" cy="936724"/>
            <a:chOff x="0" y="0"/>
            <a:chExt cx="3138" cy="1048"/>
          </a:xfrm>
        </p:grpSpPr>
        <p:sp>
          <p:nvSpPr>
            <p:cNvPr id="7179" name="Freeform 11"/>
            <p:cNvSpPr>
              <a:spLocks/>
            </p:cNvSpPr>
            <p:nvPr/>
          </p:nvSpPr>
          <p:spPr bwMode="auto">
            <a:xfrm>
              <a:off x="0" y="0"/>
              <a:ext cx="3138" cy="1048"/>
            </a:xfrm>
            <a:custGeom>
              <a:avLst/>
              <a:gdLst>
                <a:gd name="T0" fmla="*/ 3893 w 21600"/>
                <a:gd name="T1" fmla="*/ 21600 h 21600"/>
                <a:gd name="T2" fmla="*/ 0 w 21600"/>
                <a:gd name="T3" fmla="*/ 0 h 21600"/>
                <a:gd name="T4" fmla="*/ 3912 w 21600"/>
                <a:gd name="T5" fmla="*/ 6102 h 21600"/>
                <a:gd name="T6" fmla="*/ 21600 w 21600"/>
                <a:gd name="T7" fmla="*/ 6102 h 21600"/>
                <a:gd name="T8" fmla="*/ 21552 w 21600"/>
                <a:gd name="T9" fmla="*/ 21553 h 21600"/>
                <a:gd name="T10" fmla="*/ 3893 w 21600"/>
                <a:gd name="T11" fmla="*/ 21600 h 21600"/>
                <a:gd name="T12" fmla="*/ 3893 w 21600"/>
                <a:gd name="T13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893" y="21600"/>
                  </a:moveTo>
                  <a:lnTo>
                    <a:pt x="0" y="0"/>
                  </a:lnTo>
                  <a:lnTo>
                    <a:pt x="3912" y="6102"/>
                  </a:lnTo>
                  <a:lnTo>
                    <a:pt x="21600" y="6102"/>
                  </a:lnTo>
                  <a:lnTo>
                    <a:pt x="21552" y="21553"/>
                  </a:lnTo>
                  <a:lnTo>
                    <a:pt x="3893" y="21600"/>
                  </a:lnTo>
                  <a:close/>
                  <a:moveTo>
                    <a:pt x="3893" y="21600"/>
                  </a:moveTo>
                </a:path>
              </a:pathLst>
            </a:custGeom>
            <a:gradFill rotWithShape="0">
              <a:gsLst>
                <a:gs pos="0">
                  <a:srgbClr val="2193E0"/>
                </a:gs>
                <a:gs pos="100000">
                  <a:srgbClr val="0C387E"/>
                </a:gs>
              </a:gsLst>
              <a:lin ang="20100000" scaled="1"/>
            </a:gradFill>
            <a:ln w="381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203200" dist="114300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/>
            <a:lstStyle/>
            <a:p>
              <a:pPr algn="ctr">
                <a:defRPr/>
              </a:pPr>
              <a:endParaRPr lang="en-US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64523" name="Rectangle 12"/>
            <p:cNvSpPr>
              <a:spLocks/>
            </p:cNvSpPr>
            <p:nvPr/>
          </p:nvSpPr>
          <p:spPr bwMode="auto">
            <a:xfrm>
              <a:off x="722" y="432"/>
              <a:ext cx="2184" cy="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n-US" altLang="pl-PL" sz="2756">
                  <a:solidFill>
                    <a:srgbClr val="FFFFFF"/>
                  </a:solidFill>
                  <a:latin typeface="Aller"/>
                  <a:ea typeface="MS PGothic" pitchFamily="34" charset="-128"/>
                  <a:cs typeface="Aller"/>
                  <a:sym typeface="Aller"/>
                </a:rPr>
                <a:t>63 mln euro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43947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/>
          <p:cNvSpPr>
            <a:spLocks/>
          </p:cNvSpPr>
          <p:nvPr/>
        </p:nvSpPr>
        <p:spPr bwMode="auto">
          <a:xfrm>
            <a:off x="-158672" y="1768315"/>
            <a:ext cx="9544050" cy="4300538"/>
          </a:xfrm>
          <a:prstGeom prst="rect">
            <a:avLst/>
          </a:prstGeom>
          <a:gradFill rotWithShape="0">
            <a:gsLst>
              <a:gs pos="0">
                <a:srgbClr val="4F4F3D"/>
              </a:gs>
              <a:gs pos="1555">
                <a:srgbClr val="4F4F3D"/>
              </a:gs>
              <a:gs pos="46115">
                <a:srgbClr val="818067"/>
              </a:gs>
              <a:gs pos="98447">
                <a:srgbClr val="76765D"/>
              </a:gs>
              <a:gs pos="100000">
                <a:srgbClr val="76765D"/>
              </a:gs>
            </a:gsLst>
            <a:lin ang="21360000" scaled="1"/>
          </a:gradFill>
          <a:ln w="25400">
            <a:solidFill>
              <a:srgbClr val="78775E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pl-PL" altLang="pl-PL"/>
          </a:p>
        </p:txBody>
      </p:sp>
      <p:sp>
        <p:nvSpPr>
          <p:cNvPr id="65539" name="Picture 2"/>
          <p:cNvSpPr>
            <a:spLocks noChangeArrowheads="1"/>
          </p:cNvSpPr>
          <p:nvPr/>
        </p:nvSpPr>
        <p:spPr bwMode="auto">
          <a:xfrm>
            <a:off x="714377" y="1714500"/>
            <a:ext cx="6993731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1425" tIns="25716" rIns="51425" bIns="25716"/>
          <a:lstStyle/>
          <a:p>
            <a:endParaRPr lang="pl-PL"/>
          </a:p>
        </p:txBody>
      </p:sp>
      <p:sp>
        <p:nvSpPr>
          <p:cNvPr id="65541" name="Rectangle 4"/>
          <p:cNvSpPr>
            <a:spLocks/>
          </p:cNvSpPr>
          <p:nvPr/>
        </p:nvSpPr>
        <p:spPr bwMode="auto">
          <a:xfrm>
            <a:off x="1619672" y="840439"/>
            <a:ext cx="6479381" cy="30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altLang="pl-PL" sz="2081" b="1" dirty="0" err="1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Kampus</a:t>
            </a:r>
            <a:r>
              <a:rPr lang="en-US" altLang="pl-PL" sz="2081" b="1" dirty="0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 </a:t>
            </a:r>
            <a:r>
              <a:rPr lang="en-US" altLang="pl-PL" sz="2081" b="1" dirty="0" err="1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Morasko</a:t>
            </a:r>
            <a:r>
              <a:rPr lang="en-US" altLang="pl-PL" sz="2081" b="1" dirty="0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 – </a:t>
            </a:r>
            <a:r>
              <a:rPr lang="en-US" altLang="pl-PL" sz="2081" b="1" dirty="0" err="1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Poznańska</a:t>
            </a:r>
            <a:r>
              <a:rPr lang="en-US" altLang="pl-PL" sz="2081" b="1" dirty="0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 </a:t>
            </a:r>
            <a:r>
              <a:rPr lang="en-US" altLang="pl-PL" sz="2081" b="1" dirty="0" err="1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Dzielnica</a:t>
            </a:r>
            <a:r>
              <a:rPr lang="en-US" altLang="pl-PL" sz="2081" b="1" dirty="0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 </a:t>
            </a:r>
            <a:r>
              <a:rPr lang="en-US" altLang="pl-PL" sz="2081" b="1" dirty="0" err="1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Nauki</a:t>
            </a:r>
            <a:endParaRPr lang="en-US" altLang="pl-PL" sz="2081" b="1" dirty="0">
              <a:solidFill>
                <a:srgbClr val="0C387E"/>
              </a:solidFill>
              <a:latin typeface="Aller Bold"/>
              <a:ea typeface="MS PGothic" pitchFamily="34" charset="-128"/>
              <a:cs typeface="Aller Bold"/>
              <a:sym typeface="Aller Bold"/>
            </a:endParaRPr>
          </a:p>
        </p:txBody>
      </p:sp>
      <p:pic>
        <p:nvPicPr>
          <p:cNvPr id="65543" name="Picture 7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398776">
            <a:off x="2356538" y="3499069"/>
            <a:ext cx="654575" cy="1064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4" name="Picture 8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398776">
            <a:off x="3223656" y="3317379"/>
            <a:ext cx="900113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5" name="Picture 9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398776">
            <a:off x="3812414" y="2753816"/>
            <a:ext cx="937175" cy="338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6" name="Freeform 10"/>
          <p:cNvSpPr>
            <a:spLocks/>
          </p:cNvSpPr>
          <p:nvPr/>
        </p:nvSpPr>
        <p:spPr bwMode="auto">
          <a:xfrm>
            <a:off x="2147597" y="3417393"/>
            <a:ext cx="1047452" cy="1188542"/>
          </a:xfrm>
          <a:custGeom>
            <a:avLst/>
            <a:gdLst>
              <a:gd name="T0" fmla="*/ 59754683 w 21600"/>
              <a:gd name="T1" fmla="*/ 2133896 h 21600"/>
              <a:gd name="T2" fmla="*/ 0 w 21600"/>
              <a:gd name="T3" fmla="*/ 154159947 h 21600"/>
              <a:gd name="T4" fmla="*/ 79442471 w 21600"/>
              <a:gd name="T5" fmla="*/ 206694932 h 21600"/>
              <a:gd name="T6" fmla="*/ 94336550 w 21600"/>
              <a:gd name="T7" fmla="*/ 204819385 h 21600"/>
              <a:gd name="T8" fmla="*/ 160534917 w 21600"/>
              <a:gd name="T9" fmla="*/ 39702654 h 21600"/>
              <a:gd name="T10" fmla="*/ 78565457 w 21600"/>
              <a:gd name="T11" fmla="*/ 0 h 21600"/>
              <a:gd name="T12" fmla="*/ 59754683 w 21600"/>
              <a:gd name="T13" fmla="*/ 2133896 h 21600"/>
              <a:gd name="T14" fmla="*/ 59754683 w 21600"/>
              <a:gd name="T15" fmla="*/ 213389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1600"/>
              <a:gd name="T25" fmla="*/ 0 h 21600"/>
              <a:gd name="T26" fmla="*/ 21600 w 21600"/>
              <a:gd name="T27" fmla="*/ 21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8040" y="223"/>
                </a:moveTo>
                <a:lnTo>
                  <a:pt x="0" y="16110"/>
                </a:lnTo>
                <a:lnTo>
                  <a:pt x="10689" y="21600"/>
                </a:lnTo>
                <a:lnTo>
                  <a:pt x="12693" y="21404"/>
                </a:lnTo>
                <a:lnTo>
                  <a:pt x="21600" y="4149"/>
                </a:lnTo>
                <a:lnTo>
                  <a:pt x="10571" y="0"/>
                </a:lnTo>
                <a:lnTo>
                  <a:pt x="8040" y="223"/>
                </a:lnTo>
                <a:close/>
                <a:moveTo>
                  <a:pt x="8040" y="223"/>
                </a:moveTo>
              </a:path>
            </a:pathLst>
          </a:custGeom>
          <a:noFill/>
          <a:ln w="88900" cap="flat">
            <a:solidFill>
              <a:srgbClr val="CFFF16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pl-PL"/>
          </a:p>
        </p:txBody>
      </p:sp>
      <p:sp>
        <p:nvSpPr>
          <p:cNvPr id="65547" name="Freeform 11"/>
          <p:cNvSpPr>
            <a:spLocks/>
          </p:cNvSpPr>
          <p:nvPr/>
        </p:nvSpPr>
        <p:spPr bwMode="auto">
          <a:xfrm>
            <a:off x="2870897" y="3209256"/>
            <a:ext cx="1568946" cy="1947639"/>
          </a:xfrm>
          <a:custGeom>
            <a:avLst/>
            <a:gdLst>
              <a:gd name="T0" fmla="*/ 171146376 w 21600"/>
              <a:gd name="T1" fmla="*/ 6195954 h 21600"/>
              <a:gd name="T2" fmla="*/ 0 w 21600"/>
              <a:gd name="T3" fmla="*/ 465408286 h 21600"/>
              <a:gd name="T4" fmla="*/ 207441282 w 21600"/>
              <a:gd name="T5" fmla="*/ 564701678 h 21600"/>
              <a:gd name="T6" fmla="*/ 228189044 w 21600"/>
              <a:gd name="T7" fmla="*/ 546087462 h 21600"/>
              <a:gd name="T8" fmla="*/ 394153039 w 21600"/>
              <a:gd name="T9" fmla="*/ 96182318 h 21600"/>
              <a:gd name="T10" fmla="*/ 207441282 w 21600"/>
              <a:gd name="T11" fmla="*/ 0 h 21600"/>
              <a:gd name="T12" fmla="*/ 171146376 w 21600"/>
              <a:gd name="T13" fmla="*/ 6195954 h 21600"/>
              <a:gd name="T14" fmla="*/ 171146376 w 21600"/>
              <a:gd name="T15" fmla="*/ 619595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1600"/>
              <a:gd name="T25" fmla="*/ 0 h 21600"/>
              <a:gd name="T26" fmla="*/ 21600 w 21600"/>
              <a:gd name="T27" fmla="*/ 21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79" y="237"/>
                </a:moveTo>
                <a:lnTo>
                  <a:pt x="0" y="17802"/>
                </a:lnTo>
                <a:lnTo>
                  <a:pt x="11368" y="21600"/>
                </a:lnTo>
                <a:lnTo>
                  <a:pt x="12505" y="20888"/>
                </a:lnTo>
                <a:lnTo>
                  <a:pt x="21600" y="3679"/>
                </a:lnTo>
                <a:lnTo>
                  <a:pt x="11368" y="0"/>
                </a:lnTo>
                <a:lnTo>
                  <a:pt x="9379" y="237"/>
                </a:lnTo>
                <a:close/>
                <a:moveTo>
                  <a:pt x="9379" y="237"/>
                </a:moveTo>
              </a:path>
            </a:pathLst>
          </a:custGeom>
          <a:noFill/>
          <a:ln w="88900" cap="flat">
            <a:solidFill>
              <a:srgbClr val="F3EB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pl-PL"/>
          </a:p>
        </p:txBody>
      </p:sp>
      <p:sp>
        <p:nvSpPr>
          <p:cNvPr id="65548" name="Freeform 12"/>
          <p:cNvSpPr>
            <a:spLocks/>
          </p:cNvSpPr>
          <p:nvPr/>
        </p:nvSpPr>
        <p:spPr bwMode="auto">
          <a:xfrm>
            <a:off x="3735295" y="2624435"/>
            <a:ext cx="1042988" cy="642938"/>
          </a:xfrm>
          <a:custGeom>
            <a:avLst/>
            <a:gdLst>
              <a:gd name="T0" fmla="*/ 20537239 w 21600"/>
              <a:gd name="T1" fmla="*/ 1327256 h 21600"/>
              <a:gd name="T2" fmla="*/ 0 w 21600"/>
              <a:gd name="T3" fmla="*/ 28497371 h 21600"/>
              <a:gd name="T4" fmla="*/ 126222862 w 21600"/>
              <a:gd name="T5" fmla="*/ 60483750 h 21600"/>
              <a:gd name="T6" fmla="*/ 140533338 w 21600"/>
              <a:gd name="T7" fmla="*/ 54987031 h 21600"/>
              <a:gd name="T8" fmla="*/ 159169421 w 21600"/>
              <a:gd name="T9" fmla="*/ 29673444 h 21600"/>
              <a:gd name="T10" fmla="*/ 41398792 w 21600"/>
              <a:gd name="T11" fmla="*/ 0 h 21600"/>
              <a:gd name="T12" fmla="*/ 20537239 w 21600"/>
              <a:gd name="T13" fmla="*/ 1327256 h 21600"/>
              <a:gd name="T14" fmla="*/ 20537239 w 21600"/>
              <a:gd name="T15" fmla="*/ 132725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1600"/>
              <a:gd name="T25" fmla="*/ 0 h 21600"/>
              <a:gd name="T26" fmla="*/ 21600 w 21600"/>
              <a:gd name="T27" fmla="*/ 21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2787" y="474"/>
                </a:moveTo>
                <a:lnTo>
                  <a:pt x="0" y="10177"/>
                </a:lnTo>
                <a:lnTo>
                  <a:pt x="17129" y="21600"/>
                </a:lnTo>
                <a:lnTo>
                  <a:pt x="19071" y="19637"/>
                </a:lnTo>
                <a:lnTo>
                  <a:pt x="21600" y="10597"/>
                </a:lnTo>
                <a:lnTo>
                  <a:pt x="5618" y="0"/>
                </a:lnTo>
                <a:lnTo>
                  <a:pt x="2787" y="474"/>
                </a:lnTo>
                <a:close/>
                <a:moveTo>
                  <a:pt x="2787" y="474"/>
                </a:moveTo>
              </a:path>
            </a:pathLst>
          </a:custGeom>
          <a:noFill/>
          <a:ln w="88900" cap="flat">
            <a:solidFill>
              <a:srgbClr val="F3EB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pl-PL"/>
          </a:p>
        </p:txBody>
      </p:sp>
      <p:sp>
        <p:nvSpPr>
          <p:cNvPr id="65549" name="Rectangle 13"/>
          <p:cNvSpPr>
            <a:spLocks/>
          </p:cNvSpPr>
          <p:nvPr/>
        </p:nvSpPr>
        <p:spPr bwMode="auto">
          <a:xfrm>
            <a:off x="4143382" y="1871664"/>
            <a:ext cx="1785938" cy="378619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altLang="pl-PL" sz="1350">
                <a:solidFill>
                  <a:srgbClr val="0C387E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wraz ze szklarnią (A1)</a:t>
            </a:r>
          </a:p>
        </p:txBody>
      </p:sp>
      <p:sp>
        <p:nvSpPr>
          <p:cNvPr id="65550" name="Rectangle 14"/>
          <p:cNvSpPr>
            <a:spLocks/>
          </p:cNvSpPr>
          <p:nvPr/>
        </p:nvSpPr>
        <p:spPr bwMode="auto">
          <a:xfrm>
            <a:off x="714377" y="2157414"/>
            <a:ext cx="2400300" cy="621506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altLang="pl-PL" sz="1350">
                <a:solidFill>
                  <a:srgbClr val="0C387E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Centrum Biotechnologii Przemysłowej i Roślinnej (A)</a:t>
            </a:r>
          </a:p>
        </p:txBody>
      </p:sp>
      <p:sp>
        <p:nvSpPr>
          <p:cNvPr id="65551" name="Freeform 15"/>
          <p:cNvSpPr>
            <a:spLocks/>
          </p:cNvSpPr>
          <p:nvPr/>
        </p:nvSpPr>
        <p:spPr bwMode="auto">
          <a:xfrm>
            <a:off x="724222" y="2778921"/>
            <a:ext cx="2590503" cy="691158"/>
          </a:xfrm>
          <a:custGeom>
            <a:avLst/>
            <a:gdLst>
              <a:gd name="T0" fmla="*/ 981904755 w 21600"/>
              <a:gd name="T1" fmla="*/ 69896534 h 21600"/>
              <a:gd name="T2" fmla="*/ 912353277 w 21600"/>
              <a:gd name="T3" fmla="*/ 0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21600" y="21600"/>
                </a:moveTo>
                <a:lnTo>
                  <a:pt x="20070" y="0"/>
                </a:lnTo>
                <a:lnTo>
                  <a:pt x="0" y="0"/>
                </a:lnTo>
              </a:path>
            </a:pathLst>
          </a:custGeom>
          <a:noFill/>
          <a:ln w="38100" cap="flat">
            <a:solidFill>
              <a:srgbClr val="F3EB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pl-PL"/>
          </a:p>
        </p:txBody>
      </p:sp>
      <p:sp>
        <p:nvSpPr>
          <p:cNvPr id="65552" name="Freeform 16"/>
          <p:cNvSpPr>
            <a:spLocks/>
          </p:cNvSpPr>
          <p:nvPr/>
        </p:nvSpPr>
        <p:spPr bwMode="auto">
          <a:xfrm flipH="1">
            <a:off x="4012109" y="2262784"/>
            <a:ext cx="1914525" cy="350044"/>
          </a:xfrm>
          <a:custGeom>
            <a:avLst/>
            <a:gdLst>
              <a:gd name="T0" fmla="*/ 536319119 w 21600"/>
              <a:gd name="T1" fmla="*/ 17928578 h 21600"/>
              <a:gd name="T2" fmla="*/ 498329900 w 21600"/>
              <a:gd name="T3" fmla="*/ 0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21600" y="21600"/>
                </a:moveTo>
                <a:lnTo>
                  <a:pt x="20070" y="0"/>
                </a:lnTo>
                <a:lnTo>
                  <a:pt x="0" y="0"/>
                </a:lnTo>
              </a:path>
            </a:pathLst>
          </a:custGeom>
          <a:noFill/>
          <a:ln w="38100" cap="flat">
            <a:solidFill>
              <a:srgbClr val="F3EB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pl-PL"/>
          </a:p>
        </p:txBody>
      </p:sp>
      <p:sp>
        <p:nvSpPr>
          <p:cNvPr id="65553" name="Rectangle 17"/>
          <p:cNvSpPr>
            <a:spLocks/>
          </p:cNvSpPr>
          <p:nvPr/>
        </p:nvSpPr>
        <p:spPr bwMode="auto">
          <a:xfrm>
            <a:off x="4100513" y="4764883"/>
            <a:ext cx="2400300" cy="621506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altLang="pl-PL" sz="1350">
                <a:solidFill>
                  <a:srgbClr val="0C387E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Centrum Biotechnologii Medycznej (A)</a:t>
            </a:r>
          </a:p>
        </p:txBody>
      </p:sp>
      <p:sp>
        <p:nvSpPr>
          <p:cNvPr id="65554" name="Rectangle 18"/>
          <p:cNvSpPr>
            <a:spLocks/>
          </p:cNvSpPr>
          <p:nvPr/>
        </p:nvSpPr>
        <p:spPr bwMode="auto">
          <a:xfrm>
            <a:off x="3314702" y="5486402"/>
            <a:ext cx="2250281" cy="378619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altLang="pl-PL" sz="1350">
                <a:solidFill>
                  <a:srgbClr val="0C387E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wraz ze zwierzętarnią (A2)</a:t>
            </a:r>
          </a:p>
        </p:txBody>
      </p:sp>
      <p:sp>
        <p:nvSpPr>
          <p:cNvPr id="65555" name="Freeform 19"/>
          <p:cNvSpPr>
            <a:spLocks/>
          </p:cNvSpPr>
          <p:nvPr/>
        </p:nvSpPr>
        <p:spPr bwMode="auto">
          <a:xfrm rot="10800000">
            <a:off x="3842477" y="5099747"/>
            <a:ext cx="2668191" cy="291108"/>
          </a:xfrm>
          <a:custGeom>
            <a:avLst/>
            <a:gdLst>
              <a:gd name="T0" fmla="*/ 1041681604 w 21600"/>
              <a:gd name="T1" fmla="*/ 12399635 h 21600"/>
              <a:gd name="T2" fmla="*/ 983183446 w 21600"/>
              <a:gd name="T3" fmla="*/ 0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21600" y="21600"/>
                </a:moveTo>
                <a:lnTo>
                  <a:pt x="20387" y="0"/>
                </a:lnTo>
                <a:lnTo>
                  <a:pt x="0" y="0"/>
                </a:lnTo>
              </a:path>
            </a:pathLst>
          </a:custGeom>
          <a:noFill/>
          <a:ln w="38100" cap="flat">
            <a:solidFill>
              <a:srgbClr val="F3EB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pl-PL"/>
          </a:p>
        </p:txBody>
      </p:sp>
      <p:sp>
        <p:nvSpPr>
          <p:cNvPr id="65556" name="Freeform 20"/>
          <p:cNvSpPr>
            <a:spLocks/>
          </p:cNvSpPr>
          <p:nvPr/>
        </p:nvSpPr>
        <p:spPr bwMode="auto">
          <a:xfrm rot="10800000">
            <a:off x="2671802" y="4607720"/>
            <a:ext cx="2887861" cy="1264444"/>
          </a:xfrm>
          <a:custGeom>
            <a:avLst/>
            <a:gdLst>
              <a:gd name="T0" fmla="*/ 1220263857 w 21600"/>
              <a:gd name="T1" fmla="*/ 233937704 h 21600"/>
              <a:gd name="T2" fmla="*/ 946495590 w 21600"/>
              <a:gd name="T3" fmla="*/ 0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21600" y="21600"/>
                </a:moveTo>
                <a:lnTo>
                  <a:pt x="16754" y="0"/>
                </a:lnTo>
                <a:lnTo>
                  <a:pt x="0" y="0"/>
                </a:lnTo>
              </a:path>
            </a:pathLst>
          </a:custGeom>
          <a:noFill/>
          <a:ln w="38100" cap="flat">
            <a:solidFill>
              <a:srgbClr val="CFFF15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pl-PL"/>
          </a:p>
        </p:txBody>
      </p:sp>
      <p:grpSp>
        <p:nvGrpSpPr>
          <p:cNvPr id="65557" name="Group 21"/>
          <p:cNvGrpSpPr>
            <a:grpSpLocks/>
          </p:cNvGrpSpPr>
          <p:nvPr/>
        </p:nvGrpSpPr>
        <p:grpSpPr bwMode="auto">
          <a:xfrm>
            <a:off x="4697909" y="2707483"/>
            <a:ext cx="1857375" cy="692944"/>
            <a:chOff x="0" y="0"/>
            <a:chExt cx="2080" cy="776"/>
          </a:xfrm>
        </p:grpSpPr>
        <p:sp>
          <p:nvSpPr>
            <p:cNvPr id="8214" name="Freeform 22"/>
            <p:cNvSpPr>
              <a:spLocks/>
            </p:cNvSpPr>
            <p:nvPr/>
          </p:nvSpPr>
          <p:spPr bwMode="auto">
            <a:xfrm>
              <a:off x="0" y="0"/>
              <a:ext cx="2080" cy="776"/>
            </a:xfrm>
            <a:custGeom>
              <a:avLst/>
              <a:gdLst>
                <a:gd name="T0" fmla="*/ 5036 w 21600"/>
                <a:gd name="T1" fmla="*/ 15416 h 21600"/>
                <a:gd name="T2" fmla="*/ 0 w 21600"/>
                <a:gd name="T3" fmla="*/ 21600 h 21600"/>
                <a:gd name="T4" fmla="*/ 5057 w 21600"/>
                <a:gd name="T5" fmla="*/ 0 h 21600"/>
                <a:gd name="T6" fmla="*/ 21600 w 21600"/>
                <a:gd name="T7" fmla="*/ 0 h 21600"/>
                <a:gd name="T8" fmla="*/ 21547 w 21600"/>
                <a:gd name="T9" fmla="*/ 15369 h 21600"/>
                <a:gd name="T10" fmla="*/ 5036 w 21600"/>
                <a:gd name="T11" fmla="*/ 15416 h 21600"/>
                <a:gd name="T12" fmla="*/ 5036 w 21600"/>
                <a:gd name="T13" fmla="*/ 1541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5036" y="15416"/>
                  </a:moveTo>
                  <a:lnTo>
                    <a:pt x="0" y="21600"/>
                  </a:lnTo>
                  <a:lnTo>
                    <a:pt x="5057" y="0"/>
                  </a:lnTo>
                  <a:lnTo>
                    <a:pt x="21600" y="0"/>
                  </a:lnTo>
                  <a:lnTo>
                    <a:pt x="21547" y="15369"/>
                  </a:lnTo>
                  <a:lnTo>
                    <a:pt x="5036" y="15416"/>
                  </a:lnTo>
                  <a:close/>
                  <a:moveTo>
                    <a:pt x="5036" y="15416"/>
                  </a:moveTo>
                </a:path>
              </a:pathLst>
            </a:custGeom>
            <a:gradFill rotWithShape="0">
              <a:gsLst>
                <a:gs pos="0">
                  <a:srgbClr val="C2D132"/>
                </a:gs>
                <a:gs pos="100000">
                  <a:srgbClr val="779C26"/>
                </a:gs>
              </a:gsLst>
              <a:lin ang="20100000" scaled="1"/>
            </a:gradFill>
            <a:ln w="381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203200" dist="114300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/>
            <a:lstStyle/>
            <a:p>
              <a:pPr algn="ctr">
                <a:defRPr/>
              </a:pPr>
              <a:endParaRPr lang="en-US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65559" name="Rectangle 23"/>
            <p:cNvSpPr>
              <a:spLocks/>
            </p:cNvSpPr>
            <p:nvPr/>
          </p:nvSpPr>
          <p:spPr bwMode="auto">
            <a:xfrm>
              <a:off x="610" y="80"/>
              <a:ext cx="1336" cy="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n-US" altLang="pl-PL" sz="2250">
                  <a:solidFill>
                    <a:srgbClr val="FFFFFF"/>
                  </a:solidFill>
                  <a:latin typeface="Aller"/>
                  <a:ea typeface="MS PGothic" pitchFamily="34" charset="-128"/>
                  <a:cs typeface="Aller"/>
                  <a:sym typeface="Aller"/>
                </a:rPr>
                <a:t>7 800 m</a:t>
              </a:r>
              <a:r>
                <a:rPr lang="en-US" altLang="pl-PL" sz="2250" baseline="31000">
                  <a:solidFill>
                    <a:srgbClr val="FFFFFF"/>
                  </a:solidFill>
                  <a:latin typeface="Aller"/>
                  <a:ea typeface="MS PGothic" pitchFamily="34" charset="-128"/>
                  <a:cs typeface="Aller"/>
                  <a:sym typeface="Aller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11202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/>
          </p:cNvSpPr>
          <p:nvPr/>
        </p:nvSpPr>
        <p:spPr bwMode="auto">
          <a:xfrm>
            <a:off x="-107156" y="1707356"/>
            <a:ext cx="9251156" cy="4529956"/>
          </a:xfrm>
          <a:prstGeom prst="rect">
            <a:avLst/>
          </a:prstGeom>
          <a:gradFill rotWithShape="0">
            <a:gsLst>
              <a:gs pos="0">
                <a:srgbClr val="4F4F3D"/>
              </a:gs>
              <a:gs pos="1555">
                <a:srgbClr val="4F4F3D"/>
              </a:gs>
              <a:gs pos="46115">
                <a:srgbClr val="818067"/>
              </a:gs>
              <a:gs pos="98447">
                <a:srgbClr val="76765D"/>
              </a:gs>
              <a:gs pos="100000">
                <a:srgbClr val="76765D"/>
              </a:gs>
            </a:gsLst>
            <a:lin ang="21360000" scaled="1"/>
          </a:gradFill>
          <a:ln w="25400">
            <a:solidFill>
              <a:srgbClr val="78775E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pl-PL" altLang="pl-PL"/>
          </a:p>
        </p:txBody>
      </p:sp>
      <p:sp>
        <p:nvSpPr>
          <p:cNvPr id="66563" name="Picture 2"/>
          <p:cNvSpPr>
            <a:spLocks noChangeArrowheads="1"/>
          </p:cNvSpPr>
          <p:nvPr/>
        </p:nvSpPr>
        <p:spPr bwMode="auto">
          <a:xfrm>
            <a:off x="714377" y="1714500"/>
            <a:ext cx="6993731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1425" tIns="25716" rIns="51425" bIns="25716"/>
          <a:lstStyle/>
          <a:p>
            <a:endParaRPr lang="pl-PL"/>
          </a:p>
        </p:txBody>
      </p:sp>
      <p:pic>
        <p:nvPicPr>
          <p:cNvPr id="66567" name="Picture 7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398776">
            <a:off x="5464115" y="4221958"/>
            <a:ext cx="900113" cy="1764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8" name="Rectangle 8"/>
          <p:cNvSpPr>
            <a:spLocks/>
          </p:cNvSpPr>
          <p:nvPr/>
        </p:nvSpPr>
        <p:spPr bwMode="auto">
          <a:xfrm>
            <a:off x="2428877" y="2814638"/>
            <a:ext cx="3228975" cy="62865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altLang="pl-PL" sz="1350">
                <a:solidFill>
                  <a:srgbClr val="0C387E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Centrum Technologii Chemicznych </a:t>
            </a:r>
            <a:br>
              <a:rPr lang="en-US" altLang="pl-PL" sz="1350">
                <a:solidFill>
                  <a:srgbClr val="0C387E"/>
                </a:solidFill>
                <a:latin typeface="Aller"/>
                <a:ea typeface="MS PGothic" pitchFamily="34" charset="-128"/>
                <a:cs typeface="Aller"/>
                <a:sym typeface="Aller"/>
              </a:rPr>
            </a:br>
            <a:r>
              <a:rPr lang="en-US" altLang="pl-PL" sz="1350">
                <a:solidFill>
                  <a:srgbClr val="0C387E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i Nanotechnologii (B)</a:t>
            </a:r>
          </a:p>
        </p:txBody>
      </p:sp>
      <p:sp>
        <p:nvSpPr>
          <p:cNvPr id="66569" name="Freeform 9"/>
          <p:cNvSpPr>
            <a:spLocks/>
          </p:cNvSpPr>
          <p:nvPr/>
        </p:nvSpPr>
        <p:spPr bwMode="auto">
          <a:xfrm>
            <a:off x="2432448" y="3444181"/>
            <a:ext cx="3397746" cy="691158"/>
          </a:xfrm>
          <a:custGeom>
            <a:avLst/>
            <a:gdLst>
              <a:gd name="T0" fmla="*/ 1689207648 w 21600"/>
              <a:gd name="T1" fmla="*/ 69896534 h 21600"/>
              <a:gd name="T2" fmla="*/ 1597943621 w 21600"/>
              <a:gd name="T3" fmla="*/ 0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21600" y="21600"/>
                </a:moveTo>
                <a:lnTo>
                  <a:pt x="20433" y="0"/>
                </a:lnTo>
                <a:lnTo>
                  <a:pt x="0" y="0"/>
                </a:lnTo>
              </a:path>
            </a:pathLst>
          </a:custGeom>
          <a:noFill/>
          <a:ln w="38100" cap="flat">
            <a:solidFill>
              <a:srgbClr val="F3EB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pl-PL"/>
          </a:p>
        </p:txBody>
      </p:sp>
      <p:grpSp>
        <p:nvGrpSpPr>
          <p:cNvPr id="66570" name="Group 10"/>
          <p:cNvGrpSpPr>
            <a:grpSpLocks/>
          </p:cNvGrpSpPr>
          <p:nvPr/>
        </p:nvGrpSpPr>
        <p:grpSpPr bwMode="auto">
          <a:xfrm>
            <a:off x="6348116" y="3343277"/>
            <a:ext cx="1857375" cy="692944"/>
            <a:chOff x="0" y="0"/>
            <a:chExt cx="2080" cy="776"/>
          </a:xfrm>
        </p:grpSpPr>
        <p:sp>
          <p:nvSpPr>
            <p:cNvPr id="9227" name="Freeform 11"/>
            <p:cNvSpPr>
              <a:spLocks/>
            </p:cNvSpPr>
            <p:nvPr/>
          </p:nvSpPr>
          <p:spPr bwMode="auto">
            <a:xfrm>
              <a:off x="0" y="0"/>
              <a:ext cx="2080" cy="776"/>
            </a:xfrm>
            <a:custGeom>
              <a:avLst/>
              <a:gdLst>
                <a:gd name="T0" fmla="*/ 5036 w 21600"/>
                <a:gd name="T1" fmla="*/ 15416 h 21600"/>
                <a:gd name="T2" fmla="*/ 0 w 21600"/>
                <a:gd name="T3" fmla="*/ 21600 h 21600"/>
                <a:gd name="T4" fmla="*/ 5057 w 21600"/>
                <a:gd name="T5" fmla="*/ 0 h 21600"/>
                <a:gd name="T6" fmla="*/ 21600 w 21600"/>
                <a:gd name="T7" fmla="*/ 0 h 21600"/>
                <a:gd name="T8" fmla="*/ 21547 w 21600"/>
                <a:gd name="T9" fmla="*/ 15369 h 21600"/>
                <a:gd name="T10" fmla="*/ 5036 w 21600"/>
                <a:gd name="T11" fmla="*/ 15416 h 21600"/>
                <a:gd name="T12" fmla="*/ 5036 w 21600"/>
                <a:gd name="T13" fmla="*/ 1541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5036" y="15416"/>
                  </a:moveTo>
                  <a:lnTo>
                    <a:pt x="0" y="21600"/>
                  </a:lnTo>
                  <a:lnTo>
                    <a:pt x="5057" y="0"/>
                  </a:lnTo>
                  <a:lnTo>
                    <a:pt x="21600" y="0"/>
                  </a:lnTo>
                  <a:lnTo>
                    <a:pt x="21547" y="15369"/>
                  </a:lnTo>
                  <a:lnTo>
                    <a:pt x="5036" y="15416"/>
                  </a:lnTo>
                  <a:close/>
                  <a:moveTo>
                    <a:pt x="5036" y="15416"/>
                  </a:moveTo>
                </a:path>
              </a:pathLst>
            </a:custGeom>
            <a:gradFill rotWithShape="0">
              <a:gsLst>
                <a:gs pos="0">
                  <a:srgbClr val="C2D132"/>
                </a:gs>
                <a:gs pos="100000">
                  <a:srgbClr val="779C26"/>
                </a:gs>
              </a:gsLst>
              <a:lin ang="20100000" scaled="1"/>
            </a:gradFill>
            <a:ln w="381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203200" dist="114300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/>
            <a:lstStyle/>
            <a:p>
              <a:pPr algn="ctr">
                <a:defRPr/>
              </a:pPr>
              <a:endParaRPr lang="en-US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66573" name="Rectangle 12"/>
            <p:cNvSpPr>
              <a:spLocks/>
            </p:cNvSpPr>
            <p:nvPr/>
          </p:nvSpPr>
          <p:spPr bwMode="auto">
            <a:xfrm>
              <a:off x="610" y="80"/>
              <a:ext cx="1336" cy="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n-US" altLang="pl-PL" sz="2250">
                  <a:solidFill>
                    <a:srgbClr val="FFFFFF"/>
                  </a:solidFill>
                  <a:latin typeface="Aller"/>
                  <a:ea typeface="MS PGothic" pitchFamily="34" charset="-128"/>
                  <a:cs typeface="Aller"/>
                  <a:sym typeface="Aller"/>
                </a:rPr>
                <a:t>6 900 m</a:t>
              </a:r>
              <a:r>
                <a:rPr lang="en-US" altLang="pl-PL" sz="2250" baseline="31000">
                  <a:solidFill>
                    <a:srgbClr val="FFFFFF"/>
                  </a:solidFill>
                  <a:latin typeface="Aller"/>
                  <a:ea typeface="MS PGothic" pitchFamily="34" charset="-128"/>
                  <a:cs typeface="Aller"/>
                  <a:sym typeface="Aller"/>
                </a:rPr>
                <a:t>2</a:t>
              </a:r>
            </a:p>
          </p:txBody>
        </p:sp>
      </p:grpSp>
      <p:sp>
        <p:nvSpPr>
          <p:cNvPr id="66571" name="Freeform 13"/>
          <p:cNvSpPr>
            <a:spLocks/>
          </p:cNvSpPr>
          <p:nvPr/>
        </p:nvSpPr>
        <p:spPr bwMode="auto">
          <a:xfrm>
            <a:off x="5114032" y="4113909"/>
            <a:ext cx="1617167" cy="1964531"/>
          </a:xfrm>
          <a:custGeom>
            <a:avLst/>
            <a:gdLst>
              <a:gd name="T0" fmla="*/ 171682216 w 21600"/>
              <a:gd name="T1" fmla="*/ 9228770 h 21600"/>
              <a:gd name="T2" fmla="*/ 0 w 21600"/>
              <a:gd name="T3" fmla="*/ 465408286 h 21600"/>
              <a:gd name="T4" fmla="*/ 201993632 w 21600"/>
              <a:gd name="T5" fmla="*/ 564701678 h 21600"/>
              <a:gd name="T6" fmla="*/ 217760536 w 21600"/>
              <a:gd name="T7" fmla="*/ 545250879 h 21600"/>
              <a:gd name="T8" fmla="*/ 382657708 w 21600"/>
              <a:gd name="T9" fmla="*/ 88757522 h 21600"/>
              <a:gd name="T10" fmla="*/ 201993632 w 21600"/>
              <a:gd name="T11" fmla="*/ 0 h 21600"/>
              <a:gd name="T12" fmla="*/ 171682216 w 21600"/>
              <a:gd name="T13" fmla="*/ 9228770 h 21600"/>
              <a:gd name="T14" fmla="*/ 171682216 w 21600"/>
              <a:gd name="T15" fmla="*/ 922877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1600"/>
              <a:gd name="T25" fmla="*/ 0 h 21600"/>
              <a:gd name="T26" fmla="*/ 21600 w 21600"/>
              <a:gd name="T27" fmla="*/ 21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691" y="353"/>
                </a:moveTo>
                <a:lnTo>
                  <a:pt x="0" y="17802"/>
                </a:lnTo>
                <a:lnTo>
                  <a:pt x="11402" y="21600"/>
                </a:lnTo>
                <a:lnTo>
                  <a:pt x="12292" y="20856"/>
                </a:lnTo>
                <a:lnTo>
                  <a:pt x="21600" y="3395"/>
                </a:lnTo>
                <a:lnTo>
                  <a:pt x="11402" y="0"/>
                </a:lnTo>
                <a:lnTo>
                  <a:pt x="9691" y="353"/>
                </a:lnTo>
                <a:close/>
                <a:moveTo>
                  <a:pt x="9691" y="353"/>
                </a:moveTo>
              </a:path>
            </a:pathLst>
          </a:custGeom>
          <a:noFill/>
          <a:ln w="88900" cap="flat">
            <a:solidFill>
              <a:srgbClr val="F3EB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pl-PL"/>
          </a:p>
        </p:txBody>
      </p:sp>
      <p:sp>
        <p:nvSpPr>
          <p:cNvPr id="14" name="Rectangle 4"/>
          <p:cNvSpPr>
            <a:spLocks/>
          </p:cNvSpPr>
          <p:nvPr/>
        </p:nvSpPr>
        <p:spPr bwMode="auto">
          <a:xfrm>
            <a:off x="1576656" y="868089"/>
            <a:ext cx="6479381" cy="30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altLang="pl-PL" sz="2081" b="1" dirty="0" err="1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Kampus</a:t>
            </a:r>
            <a:r>
              <a:rPr lang="en-US" altLang="pl-PL" sz="2081" b="1" dirty="0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 </a:t>
            </a:r>
            <a:r>
              <a:rPr lang="en-US" altLang="pl-PL" sz="2081" b="1" dirty="0" err="1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Morasko</a:t>
            </a:r>
            <a:r>
              <a:rPr lang="en-US" altLang="pl-PL" sz="2081" b="1" dirty="0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 – </a:t>
            </a:r>
            <a:r>
              <a:rPr lang="en-US" altLang="pl-PL" sz="2081" b="1" dirty="0" err="1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Poznańska</a:t>
            </a:r>
            <a:r>
              <a:rPr lang="en-US" altLang="pl-PL" sz="2081" b="1" dirty="0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 </a:t>
            </a:r>
            <a:r>
              <a:rPr lang="en-US" altLang="pl-PL" sz="2081" b="1" dirty="0" err="1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Dzielnica</a:t>
            </a:r>
            <a:r>
              <a:rPr lang="en-US" altLang="pl-PL" sz="2081" b="1" dirty="0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 </a:t>
            </a:r>
            <a:r>
              <a:rPr lang="en-US" altLang="pl-PL" sz="2081" b="1" dirty="0" err="1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Nauki</a:t>
            </a:r>
            <a:endParaRPr lang="en-US" altLang="pl-PL" sz="2081" b="1" dirty="0">
              <a:solidFill>
                <a:srgbClr val="0C387E"/>
              </a:solidFill>
              <a:latin typeface="Aller Bold"/>
              <a:ea typeface="MS PGothic" pitchFamily="34" charset="-128"/>
              <a:cs typeface="Aller Bold"/>
              <a:sym typeface="Aller Bold"/>
            </a:endParaRPr>
          </a:p>
        </p:txBody>
      </p:sp>
    </p:spTree>
    <p:extLst>
      <p:ext uri="{BB962C8B-B14F-4D97-AF65-F5344CB8AC3E}">
        <p14:creationId xmlns:p14="http://schemas.microsoft.com/office/powerpoint/2010/main" val="31363548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"/>
          <p:cNvSpPr>
            <a:spLocks/>
          </p:cNvSpPr>
          <p:nvPr/>
        </p:nvSpPr>
        <p:spPr bwMode="auto">
          <a:xfrm>
            <a:off x="-107156" y="1707356"/>
            <a:ext cx="9544050" cy="4300538"/>
          </a:xfrm>
          <a:prstGeom prst="rect">
            <a:avLst/>
          </a:prstGeom>
          <a:gradFill rotWithShape="0">
            <a:gsLst>
              <a:gs pos="0">
                <a:srgbClr val="4F4F3D"/>
              </a:gs>
              <a:gs pos="1555">
                <a:srgbClr val="4F4F3D"/>
              </a:gs>
              <a:gs pos="46115">
                <a:srgbClr val="818067"/>
              </a:gs>
              <a:gs pos="98447">
                <a:srgbClr val="76765D"/>
              </a:gs>
              <a:gs pos="100000">
                <a:srgbClr val="76765D"/>
              </a:gs>
            </a:gsLst>
            <a:lin ang="21360000" scaled="1"/>
          </a:gradFill>
          <a:ln w="25400">
            <a:solidFill>
              <a:srgbClr val="78775E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pl-PL" altLang="pl-PL"/>
          </a:p>
        </p:txBody>
      </p:sp>
      <p:sp>
        <p:nvSpPr>
          <p:cNvPr id="67587" name="Picture 2"/>
          <p:cNvSpPr>
            <a:spLocks noChangeArrowheads="1"/>
          </p:cNvSpPr>
          <p:nvPr/>
        </p:nvSpPr>
        <p:spPr bwMode="auto">
          <a:xfrm>
            <a:off x="714377" y="1714500"/>
            <a:ext cx="6993731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1425" tIns="25716" rIns="51425" bIns="25716"/>
          <a:lstStyle/>
          <a:p>
            <a:endParaRPr lang="pl-PL"/>
          </a:p>
        </p:txBody>
      </p:sp>
      <p:pic>
        <p:nvPicPr>
          <p:cNvPr id="67591" name="Picture 7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398776">
            <a:off x="4388048" y="3973711"/>
            <a:ext cx="1035844" cy="778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2" name="Rectangle 8"/>
          <p:cNvSpPr>
            <a:spLocks/>
          </p:cNvSpPr>
          <p:nvPr/>
        </p:nvSpPr>
        <p:spPr bwMode="auto">
          <a:xfrm>
            <a:off x="1328739" y="2350295"/>
            <a:ext cx="5064919" cy="692944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altLang="pl-PL" sz="1350">
                <a:solidFill>
                  <a:srgbClr val="0C387E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Centrum Badań Materiałowych </a:t>
            </a:r>
            <a:br>
              <a:rPr lang="en-US" altLang="pl-PL" sz="1350">
                <a:solidFill>
                  <a:srgbClr val="0C387E"/>
                </a:solidFill>
                <a:latin typeface="Aller"/>
                <a:ea typeface="MS PGothic" pitchFamily="34" charset="-128"/>
                <a:cs typeface="Aller"/>
                <a:sym typeface="Aller"/>
              </a:rPr>
            </a:br>
            <a:r>
              <a:rPr lang="en-US" altLang="pl-PL" sz="1350">
                <a:solidFill>
                  <a:srgbClr val="0C387E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wraz z Regionalnym Laboratorium Unikatowej Aparatury (C)</a:t>
            </a:r>
          </a:p>
        </p:txBody>
      </p:sp>
      <p:sp>
        <p:nvSpPr>
          <p:cNvPr id="67593" name="Freeform 9"/>
          <p:cNvSpPr>
            <a:spLocks/>
          </p:cNvSpPr>
          <p:nvPr/>
        </p:nvSpPr>
        <p:spPr bwMode="auto">
          <a:xfrm>
            <a:off x="1325167" y="3044131"/>
            <a:ext cx="3397746" cy="691158"/>
          </a:xfrm>
          <a:custGeom>
            <a:avLst/>
            <a:gdLst>
              <a:gd name="T0" fmla="*/ 1689207648 w 21600"/>
              <a:gd name="T1" fmla="*/ 69896534 h 21600"/>
              <a:gd name="T2" fmla="*/ 1597943621 w 21600"/>
              <a:gd name="T3" fmla="*/ 0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21600" y="21600"/>
                </a:moveTo>
                <a:lnTo>
                  <a:pt x="20433" y="0"/>
                </a:lnTo>
                <a:lnTo>
                  <a:pt x="0" y="0"/>
                </a:lnTo>
              </a:path>
            </a:pathLst>
          </a:custGeom>
          <a:noFill/>
          <a:ln w="38100" cap="flat">
            <a:solidFill>
              <a:srgbClr val="F3EB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pl-PL"/>
          </a:p>
        </p:txBody>
      </p:sp>
      <p:grpSp>
        <p:nvGrpSpPr>
          <p:cNvPr id="67594" name="Group 10"/>
          <p:cNvGrpSpPr>
            <a:grpSpLocks/>
          </p:cNvGrpSpPr>
          <p:nvPr/>
        </p:nvGrpSpPr>
        <p:grpSpPr bwMode="auto">
          <a:xfrm>
            <a:off x="5762329" y="3243264"/>
            <a:ext cx="1857375" cy="692944"/>
            <a:chOff x="0" y="0"/>
            <a:chExt cx="2080" cy="776"/>
          </a:xfrm>
        </p:grpSpPr>
        <p:sp>
          <p:nvSpPr>
            <p:cNvPr id="10251" name="Freeform 11"/>
            <p:cNvSpPr>
              <a:spLocks/>
            </p:cNvSpPr>
            <p:nvPr/>
          </p:nvSpPr>
          <p:spPr bwMode="auto">
            <a:xfrm>
              <a:off x="0" y="0"/>
              <a:ext cx="2080" cy="776"/>
            </a:xfrm>
            <a:custGeom>
              <a:avLst/>
              <a:gdLst>
                <a:gd name="T0" fmla="*/ 5036 w 21600"/>
                <a:gd name="T1" fmla="*/ 15416 h 21600"/>
                <a:gd name="T2" fmla="*/ 0 w 21600"/>
                <a:gd name="T3" fmla="*/ 21600 h 21600"/>
                <a:gd name="T4" fmla="*/ 5057 w 21600"/>
                <a:gd name="T5" fmla="*/ 0 h 21600"/>
                <a:gd name="T6" fmla="*/ 21600 w 21600"/>
                <a:gd name="T7" fmla="*/ 0 h 21600"/>
                <a:gd name="T8" fmla="*/ 21547 w 21600"/>
                <a:gd name="T9" fmla="*/ 15369 h 21600"/>
                <a:gd name="T10" fmla="*/ 5036 w 21600"/>
                <a:gd name="T11" fmla="*/ 15416 h 21600"/>
                <a:gd name="T12" fmla="*/ 5036 w 21600"/>
                <a:gd name="T13" fmla="*/ 1541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5036" y="15416"/>
                  </a:moveTo>
                  <a:lnTo>
                    <a:pt x="0" y="21600"/>
                  </a:lnTo>
                  <a:lnTo>
                    <a:pt x="5057" y="0"/>
                  </a:lnTo>
                  <a:lnTo>
                    <a:pt x="21600" y="0"/>
                  </a:lnTo>
                  <a:lnTo>
                    <a:pt x="21547" y="15369"/>
                  </a:lnTo>
                  <a:lnTo>
                    <a:pt x="5036" y="15416"/>
                  </a:lnTo>
                  <a:close/>
                  <a:moveTo>
                    <a:pt x="5036" y="15416"/>
                  </a:moveTo>
                </a:path>
              </a:pathLst>
            </a:custGeom>
            <a:gradFill rotWithShape="0">
              <a:gsLst>
                <a:gs pos="0">
                  <a:srgbClr val="C2D132"/>
                </a:gs>
                <a:gs pos="100000">
                  <a:srgbClr val="779C26"/>
                </a:gs>
              </a:gsLst>
              <a:lin ang="20100000" scaled="1"/>
            </a:gradFill>
            <a:ln w="381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203200" dist="114300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/>
            <a:lstStyle/>
            <a:p>
              <a:pPr algn="ctr">
                <a:defRPr/>
              </a:pPr>
              <a:endParaRPr lang="en-US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67597" name="Rectangle 12"/>
            <p:cNvSpPr>
              <a:spLocks/>
            </p:cNvSpPr>
            <p:nvPr/>
          </p:nvSpPr>
          <p:spPr bwMode="auto">
            <a:xfrm>
              <a:off x="610" y="80"/>
              <a:ext cx="1336" cy="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n-US" altLang="pl-PL" sz="2250">
                  <a:solidFill>
                    <a:srgbClr val="FFFFFF"/>
                  </a:solidFill>
                  <a:latin typeface="Aller"/>
                  <a:ea typeface="MS PGothic" pitchFamily="34" charset="-128"/>
                  <a:cs typeface="Aller"/>
                  <a:sym typeface="Aller"/>
                </a:rPr>
                <a:t>2 800 m</a:t>
              </a:r>
              <a:r>
                <a:rPr lang="en-US" altLang="pl-PL" sz="2250" baseline="31000">
                  <a:solidFill>
                    <a:srgbClr val="FFFFFF"/>
                  </a:solidFill>
                  <a:latin typeface="Aller"/>
                  <a:ea typeface="MS PGothic" pitchFamily="34" charset="-128"/>
                  <a:cs typeface="Aller"/>
                  <a:sym typeface="Aller"/>
                </a:rPr>
                <a:t>2</a:t>
              </a:r>
            </a:p>
          </p:txBody>
        </p:sp>
      </p:grpSp>
      <p:sp>
        <p:nvSpPr>
          <p:cNvPr id="67595" name="Freeform 13"/>
          <p:cNvSpPr>
            <a:spLocks/>
          </p:cNvSpPr>
          <p:nvPr/>
        </p:nvSpPr>
        <p:spPr bwMode="auto">
          <a:xfrm>
            <a:off x="4276252" y="3800528"/>
            <a:ext cx="1259435" cy="1125035"/>
          </a:xfrm>
          <a:custGeom>
            <a:avLst/>
            <a:gdLst>
              <a:gd name="T0" fmla="*/ 74474372 w 21600"/>
              <a:gd name="T1" fmla="*/ 5823447 h 21600"/>
              <a:gd name="T2" fmla="*/ 0 w 21600"/>
              <a:gd name="T3" fmla="*/ 151014264 h 21600"/>
              <a:gd name="T4" fmla="*/ 224106710 w 21600"/>
              <a:gd name="T5" fmla="*/ 225425643 h 21600"/>
              <a:gd name="T6" fmla="*/ 238390667 w 21600"/>
              <a:gd name="T7" fmla="*/ 213141995 h 21600"/>
              <a:gd name="T8" fmla="*/ 314188689 w 21600"/>
              <a:gd name="T9" fmla="*/ 71019511 h 21600"/>
              <a:gd name="T10" fmla="*/ 101936813 w 21600"/>
              <a:gd name="T11" fmla="*/ 0 h 21600"/>
              <a:gd name="T12" fmla="*/ 74474372 w 21600"/>
              <a:gd name="T13" fmla="*/ 5823447 h 21600"/>
              <a:gd name="T14" fmla="*/ 74474372 w 21600"/>
              <a:gd name="T15" fmla="*/ 58234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1600"/>
              <a:gd name="T25" fmla="*/ 0 h 21600"/>
              <a:gd name="T26" fmla="*/ 21600 w 21600"/>
              <a:gd name="T27" fmla="*/ 21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5120" y="558"/>
                </a:moveTo>
                <a:lnTo>
                  <a:pt x="0" y="14470"/>
                </a:lnTo>
                <a:lnTo>
                  <a:pt x="15407" y="21600"/>
                </a:lnTo>
                <a:lnTo>
                  <a:pt x="16389" y="20423"/>
                </a:lnTo>
                <a:lnTo>
                  <a:pt x="21600" y="6805"/>
                </a:lnTo>
                <a:lnTo>
                  <a:pt x="7008" y="0"/>
                </a:lnTo>
                <a:lnTo>
                  <a:pt x="5120" y="558"/>
                </a:lnTo>
                <a:close/>
                <a:moveTo>
                  <a:pt x="5120" y="558"/>
                </a:moveTo>
              </a:path>
            </a:pathLst>
          </a:custGeom>
          <a:noFill/>
          <a:ln w="88900" cap="flat">
            <a:solidFill>
              <a:srgbClr val="F3EB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pl-PL"/>
          </a:p>
        </p:txBody>
      </p:sp>
      <p:sp>
        <p:nvSpPr>
          <p:cNvPr id="14" name="Rectangle 4"/>
          <p:cNvSpPr>
            <a:spLocks/>
          </p:cNvSpPr>
          <p:nvPr/>
        </p:nvSpPr>
        <p:spPr bwMode="auto">
          <a:xfrm>
            <a:off x="1666278" y="867940"/>
            <a:ext cx="6479381" cy="30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altLang="pl-PL" sz="2081" b="1" dirty="0" err="1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Kampus</a:t>
            </a:r>
            <a:r>
              <a:rPr lang="en-US" altLang="pl-PL" sz="2081" b="1" dirty="0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 </a:t>
            </a:r>
            <a:r>
              <a:rPr lang="en-US" altLang="pl-PL" sz="2081" b="1" dirty="0" err="1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Morasko</a:t>
            </a:r>
            <a:r>
              <a:rPr lang="en-US" altLang="pl-PL" sz="2081" b="1" dirty="0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 – </a:t>
            </a:r>
            <a:r>
              <a:rPr lang="en-US" altLang="pl-PL" sz="2081" b="1" dirty="0" err="1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Poznańska</a:t>
            </a:r>
            <a:r>
              <a:rPr lang="en-US" altLang="pl-PL" sz="2081" b="1" dirty="0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 </a:t>
            </a:r>
            <a:r>
              <a:rPr lang="en-US" altLang="pl-PL" sz="2081" b="1" dirty="0" err="1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Dzielnica</a:t>
            </a:r>
            <a:r>
              <a:rPr lang="en-US" altLang="pl-PL" sz="2081" b="1" dirty="0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 </a:t>
            </a:r>
            <a:r>
              <a:rPr lang="en-US" altLang="pl-PL" sz="2081" b="1" dirty="0" err="1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Nauki</a:t>
            </a:r>
            <a:endParaRPr lang="en-US" altLang="pl-PL" sz="2081" b="1" dirty="0">
              <a:solidFill>
                <a:srgbClr val="0C387E"/>
              </a:solidFill>
              <a:latin typeface="Aller Bold"/>
              <a:ea typeface="MS PGothic" pitchFamily="34" charset="-128"/>
              <a:cs typeface="Aller Bold"/>
              <a:sym typeface="Aller Bold"/>
            </a:endParaRPr>
          </a:p>
        </p:txBody>
      </p:sp>
    </p:spTree>
    <p:extLst>
      <p:ext uri="{BB962C8B-B14F-4D97-AF65-F5344CB8AC3E}">
        <p14:creationId xmlns:p14="http://schemas.microsoft.com/office/powerpoint/2010/main" val="28859879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015728" y="523884"/>
            <a:ext cx="6120680" cy="756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43" tIns="40821" rIns="81643" bIns="40821" anchor="ctr"/>
          <a:lstStyle/>
          <a:p>
            <a:pPr algn="ctr">
              <a:defRPr/>
            </a:pPr>
            <a:r>
              <a:rPr lang="pl-PL" sz="2400" b="1" kern="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+mj-ea"/>
                <a:cs typeface="+mj-cs"/>
              </a:rPr>
              <a:t>G</a:t>
            </a:r>
            <a:r>
              <a:rPr lang="pl-PL" sz="2400" b="1" kern="0" dirty="0">
                <a:solidFill>
                  <a:srgbClr val="000B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+mj-ea"/>
                <a:cs typeface="+mj-cs"/>
              </a:rPr>
              <a:t>ospodarka </a:t>
            </a:r>
            <a:r>
              <a:rPr lang="pl-PL" sz="2400" b="1" kern="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+mj-ea"/>
                <a:cs typeface="+mj-cs"/>
              </a:rPr>
              <a:t>O</a:t>
            </a:r>
            <a:r>
              <a:rPr lang="pl-PL" sz="2400" b="1" kern="0" dirty="0">
                <a:solidFill>
                  <a:srgbClr val="000B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+mj-ea"/>
                <a:cs typeface="+mj-cs"/>
              </a:rPr>
              <a:t>parta na </a:t>
            </a:r>
            <a:r>
              <a:rPr lang="pl-PL" sz="2400" b="1" kern="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+mj-ea"/>
                <a:cs typeface="+mj-cs"/>
              </a:rPr>
              <a:t>W</a:t>
            </a:r>
            <a:r>
              <a:rPr lang="pl-PL" sz="2400" b="1" kern="0" dirty="0">
                <a:solidFill>
                  <a:srgbClr val="000B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+mj-ea"/>
                <a:cs typeface="+mj-cs"/>
              </a:rPr>
              <a:t>iedzy</a:t>
            </a:r>
            <a:br>
              <a:rPr lang="pl-PL" sz="2400" b="1" kern="0" dirty="0">
                <a:solidFill>
                  <a:srgbClr val="000B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+mj-ea"/>
                <a:cs typeface="+mj-cs"/>
              </a:rPr>
            </a:br>
            <a:r>
              <a:rPr lang="pl-PL" sz="2400" b="1" i="1" kern="0" dirty="0" err="1">
                <a:solidFill>
                  <a:srgbClr val="000B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+mj-ea"/>
                <a:cs typeface="+mj-cs"/>
              </a:rPr>
              <a:t>Knowledge</a:t>
            </a:r>
            <a:r>
              <a:rPr lang="pl-PL" sz="2400" b="1" i="1" kern="0" dirty="0">
                <a:solidFill>
                  <a:srgbClr val="000B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+mj-ea"/>
                <a:cs typeface="+mj-cs"/>
              </a:rPr>
              <a:t> (Science) </a:t>
            </a:r>
            <a:r>
              <a:rPr lang="pl-PL" sz="2400" b="1" i="1" kern="0" dirty="0" err="1">
                <a:solidFill>
                  <a:srgbClr val="000B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+mj-ea"/>
                <a:cs typeface="+mj-cs"/>
              </a:rPr>
              <a:t>Based</a:t>
            </a:r>
            <a:r>
              <a:rPr lang="pl-PL" sz="2400" b="1" i="1" kern="0" dirty="0">
                <a:solidFill>
                  <a:srgbClr val="000B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+mj-ea"/>
                <a:cs typeface="+mj-cs"/>
              </a:rPr>
              <a:t> </a:t>
            </a:r>
            <a:r>
              <a:rPr lang="pl-PL" sz="2400" b="1" i="1" kern="0" dirty="0" err="1">
                <a:solidFill>
                  <a:srgbClr val="000B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+mj-ea"/>
                <a:cs typeface="+mj-cs"/>
              </a:rPr>
              <a:t>Economy</a:t>
            </a:r>
            <a:endParaRPr lang="pl-PL" sz="2400" b="1" kern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673374" y="1954141"/>
            <a:ext cx="4090955" cy="646331"/>
          </a:xfrm>
          <a:prstGeom prst="rect">
            <a:avLst/>
          </a:prstGeom>
          <a:solidFill>
            <a:srgbClr val="C00000">
              <a:alpha val="32000"/>
            </a:srgb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pl-PL" b="1" dirty="0">
                <a:solidFill>
                  <a:srgbClr val="0B0905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ller"/>
                <a:cs typeface="+mn-cs"/>
              </a:rPr>
              <a:t>zrównoważony rozwój cywilizacyjny</a:t>
            </a:r>
          </a:p>
        </p:txBody>
      </p:sp>
      <p:sp>
        <p:nvSpPr>
          <p:cNvPr id="6" name="Prostokąt 6"/>
          <p:cNvSpPr>
            <a:spLocks noChangeArrowheads="1"/>
          </p:cNvSpPr>
          <p:nvPr/>
        </p:nvSpPr>
        <p:spPr bwMode="auto">
          <a:xfrm>
            <a:off x="1115616" y="1938994"/>
            <a:ext cx="1800224" cy="646331"/>
          </a:xfrm>
          <a:prstGeom prst="rect">
            <a:avLst/>
          </a:prstGeom>
          <a:solidFill>
            <a:srgbClr val="C00000">
              <a:alpha val="32156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B0905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ller"/>
                <a:cs typeface="+mn-cs"/>
              </a:rPr>
              <a:t>odkrycia naukowe</a:t>
            </a:r>
            <a:r>
              <a:rPr lang="pl-PL" b="1" dirty="0">
                <a:solidFill>
                  <a:srgbClr val="0B0905"/>
                </a:solidFill>
                <a:latin typeface="Aller"/>
                <a:cs typeface="+mn-cs"/>
              </a:rPr>
              <a:t> </a:t>
            </a:r>
          </a:p>
        </p:txBody>
      </p:sp>
      <p:sp>
        <p:nvSpPr>
          <p:cNvPr id="7" name="Strzałka w lewo i prawo 7"/>
          <p:cNvSpPr>
            <a:spLocks noChangeArrowheads="1"/>
          </p:cNvSpPr>
          <p:nvPr/>
        </p:nvSpPr>
        <p:spPr bwMode="auto">
          <a:xfrm>
            <a:off x="3275856" y="2036124"/>
            <a:ext cx="1026529" cy="440463"/>
          </a:xfrm>
          <a:prstGeom prst="leftRightArrow">
            <a:avLst>
              <a:gd name="adj1" fmla="val 53194"/>
              <a:gd name="adj2" fmla="val 45502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pl-PL" altLang="pl-PL" sz="2138" b="1">
              <a:solidFill>
                <a:srgbClr val="0B0905"/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87917" y="3068960"/>
            <a:ext cx="8570913" cy="30186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1643" tIns="40821" rIns="81643" bIns="40821">
            <a:spAutoFit/>
          </a:bodyPr>
          <a:lstStyle/>
          <a:p>
            <a:pPr algn="just">
              <a:defRPr/>
            </a:pPr>
            <a:r>
              <a:rPr lang="pl-PL" dirty="0">
                <a:solidFill>
                  <a:srgbClr val="0B0905"/>
                </a:solidFill>
                <a:latin typeface="Trebuchet MS" pitchFamily="34" charset="0"/>
                <a:cs typeface="+mn-cs"/>
              </a:rPr>
              <a:t>1987 – „Raport </a:t>
            </a:r>
            <a:r>
              <a:rPr lang="pl-PL" dirty="0" err="1">
                <a:solidFill>
                  <a:srgbClr val="0B0905"/>
                </a:solidFill>
                <a:latin typeface="Trebuchet MS" pitchFamily="34" charset="0"/>
                <a:cs typeface="+mn-cs"/>
              </a:rPr>
              <a:t>Brundtland</a:t>
            </a:r>
            <a:r>
              <a:rPr lang="pl-PL" dirty="0">
                <a:solidFill>
                  <a:srgbClr val="0B0905"/>
                </a:solidFill>
                <a:latin typeface="Trebuchet MS" pitchFamily="34" charset="0"/>
                <a:cs typeface="+mn-cs"/>
              </a:rPr>
              <a:t>” Światowej Komisji ONZ do spraw Środowiska i Rozwoju „Nasza Wspólna Przyszłość”</a:t>
            </a:r>
          </a:p>
          <a:p>
            <a:pPr algn="just">
              <a:defRPr/>
            </a:pPr>
            <a:endParaRPr lang="pl-PL" dirty="0">
              <a:solidFill>
                <a:srgbClr val="0B0905"/>
              </a:solidFill>
              <a:latin typeface="Trebuchet MS" pitchFamily="34" charset="0"/>
              <a:cs typeface="+mn-cs"/>
            </a:endParaRPr>
          </a:p>
          <a:p>
            <a:pPr algn="just">
              <a:defRPr/>
            </a:pPr>
            <a:r>
              <a:rPr lang="pl-PL" b="1" dirty="0">
                <a:solidFill>
                  <a:srgbClr val="0B090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  <a:cs typeface="+mn-cs"/>
              </a:rPr>
              <a:t>„</a:t>
            </a:r>
            <a:r>
              <a:rPr lang="pl-PL" b="1" i="1" dirty="0" err="1">
                <a:solidFill>
                  <a:srgbClr val="0B090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  <a:cs typeface="+mn-cs"/>
              </a:rPr>
              <a:t>sustainable</a:t>
            </a:r>
            <a:r>
              <a:rPr lang="pl-PL" b="1" i="1" dirty="0">
                <a:solidFill>
                  <a:srgbClr val="0B090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  <a:cs typeface="+mn-cs"/>
              </a:rPr>
              <a:t> development</a:t>
            </a:r>
            <a:r>
              <a:rPr lang="pl-PL" b="1" dirty="0">
                <a:solidFill>
                  <a:srgbClr val="0B090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  <a:cs typeface="+mn-cs"/>
              </a:rPr>
              <a:t>”</a:t>
            </a:r>
            <a:r>
              <a:rPr lang="pl-PL" dirty="0">
                <a:solidFill>
                  <a:srgbClr val="0B0905"/>
                </a:solidFill>
                <a:latin typeface="Trebuchet MS" pitchFamily="34" charset="0"/>
                <a:cs typeface="+mn-cs"/>
              </a:rPr>
              <a:t> = zrównoważony rozwój „sposób trwałego osiągnięcia lepszej jakości życia przez wszystkich obywateli, który nie zagraża osiągnięciu tych celów przez przyszłe pokolenia i szanuje środowisko” (definicja ONZ)</a:t>
            </a:r>
          </a:p>
          <a:p>
            <a:pPr algn="just">
              <a:defRPr/>
            </a:pPr>
            <a:endParaRPr lang="pl-PL" dirty="0">
              <a:solidFill>
                <a:srgbClr val="0B0905"/>
              </a:solidFill>
              <a:latin typeface="Trebuchet MS" pitchFamily="34" charset="0"/>
              <a:cs typeface="+mn-cs"/>
            </a:endParaRPr>
          </a:p>
          <a:p>
            <a:pPr algn="just">
              <a:lnSpc>
                <a:spcPct val="80000"/>
              </a:lnSpc>
              <a:spcBef>
                <a:spcPct val="20000"/>
              </a:spcBef>
              <a:buClr>
                <a:srgbClr val="660033"/>
              </a:buClr>
              <a:buSzPct val="90000"/>
              <a:buFont typeface="Wingdings" pitchFamily="2" charset="2"/>
              <a:buNone/>
              <a:defRPr/>
            </a:pPr>
            <a:r>
              <a:rPr lang="pl-PL" b="1" dirty="0">
                <a:solidFill>
                  <a:srgbClr val="0B090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  <a:cs typeface="+mn-cs"/>
              </a:rPr>
              <a:t>Wyzwanie XXI w. dla środowiska naukowego</a:t>
            </a:r>
            <a:r>
              <a:rPr lang="pl-PL" dirty="0">
                <a:solidFill>
                  <a:srgbClr val="0B0905"/>
                </a:solidFill>
                <a:latin typeface="Trebuchet MS" pitchFamily="34" charset="0"/>
                <a:cs typeface="+mn-cs"/>
              </a:rPr>
              <a:t> określenie właściwej strategii w zakresie polityki badań i technologii obejmującej zintegrowane studia technologiczne, ekologiczne, ekonomiczne i społeczne</a:t>
            </a:r>
          </a:p>
        </p:txBody>
      </p:sp>
    </p:spTree>
    <p:extLst>
      <p:ext uri="{BB962C8B-B14F-4D97-AF65-F5344CB8AC3E}">
        <p14:creationId xmlns:p14="http://schemas.microsoft.com/office/powerpoint/2010/main" val="148228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"/>
          <p:cNvSpPr>
            <a:spLocks/>
          </p:cNvSpPr>
          <p:nvPr/>
        </p:nvSpPr>
        <p:spPr bwMode="auto">
          <a:xfrm>
            <a:off x="-107156" y="1707356"/>
            <a:ext cx="9544050" cy="4300538"/>
          </a:xfrm>
          <a:prstGeom prst="rect">
            <a:avLst/>
          </a:prstGeom>
          <a:gradFill rotWithShape="0">
            <a:gsLst>
              <a:gs pos="0">
                <a:srgbClr val="4F4F3D"/>
              </a:gs>
              <a:gs pos="1555">
                <a:srgbClr val="4F4F3D"/>
              </a:gs>
              <a:gs pos="46115">
                <a:srgbClr val="818067"/>
              </a:gs>
              <a:gs pos="98447">
                <a:srgbClr val="76765D"/>
              </a:gs>
              <a:gs pos="100000">
                <a:srgbClr val="76765D"/>
              </a:gs>
            </a:gsLst>
            <a:lin ang="21360000" scaled="1"/>
          </a:gradFill>
          <a:ln w="25400">
            <a:solidFill>
              <a:srgbClr val="78775E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pl-PL" altLang="pl-PL"/>
          </a:p>
        </p:txBody>
      </p:sp>
      <p:sp>
        <p:nvSpPr>
          <p:cNvPr id="68611" name="Picture 2"/>
          <p:cNvSpPr>
            <a:spLocks noChangeArrowheads="1"/>
          </p:cNvSpPr>
          <p:nvPr/>
        </p:nvSpPr>
        <p:spPr bwMode="auto">
          <a:xfrm>
            <a:off x="714377" y="1714500"/>
            <a:ext cx="6993731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1425" tIns="25716" rIns="51425" bIns="25716"/>
          <a:lstStyle/>
          <a:p>
            <a:endParaRPr lang="pl-PL"/>
          </a:p>
        </p:txBody>
      </p:sp>
      <p:pic>
        <p:nvPicPr>
          <p:cNvPr id="68615" name="Picture 7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398776">
            <a:off x="3948471" y="4976010"/>
            <a:ext cx="1153362" cy="56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6" name="Rectangle 8"/>
          <p:cNvSpPr>
            <a:spLocks/>
          </p:cNvSpPr>
          <p:nvPr/>
        </p:nvSpPr>
        <p:spPr bwMode="auto">
          <a:xfrm>
            <a:off x="742952" y="3429001"/>
            <a:ext cx="4193381" cy="692944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altLang="pl-PL" sz="1350">
                <a:solidFill>
                  <a:srgbClr val="0C387E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Zaplecze Naukowo-Techniczne i Administracyjne</a:t>
            </a:r>
            <a:br>
              <a:rPr lang="en-US" altLang="pl-PL" sz="1350">
                <a:solidFill>
                  <a:srgbClr val="0C387E"/>
                </a:solidFill>
                <a:latin typeface="Aller"/>
                <a:ea typeface="MS PGothic" pitchFamily="34" charset="-128"/>
                <a:cs typeface="Aller"/>
                <a:sym typeface="Aller"/>
              </a:rPr>
            </a:br>
            <a:r>
              <a:rPr lang="en-US" altLang="pl-PL" sz="1350">
                <a:solidFill>
                  <a:srgbClr val="0C387E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wraz z Centrum Transferu Technologii (D) </a:t>
            </a:r>
          </a:p>
        </p:txBody>
      </p:sp>
      <p:sp>
        <p:nvSpPr>
          <p:cNvPr id="68617" name="Freeform 9"/>
          <p:cNvSpPr>
            <a:spLocks/>
          </p:cNvSpPr>
          <p:nvPr/>
        </p:nvSpPr>
        <p:spPr bwMode="auto">
          <a:xfrm>
            <a:off x="739379" y="4129981"/>
            <a:ext cx="3397746" cy="691158"/>
          </a:xfrm>
          <a:custGeom>
            <a:avLst/>
            <a:gdLst>
              <a:gd name="T0" fmla="*/ 1689207648 w 21600"/>
              <a:gd name="T1" fmla="*/ 69896534 h 21600"/>
              <a:gd name="T2" fmla="*/ 1597943621 w 21600"/>
              <a:gd name="T3" fmla="*/ 0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21600" y="21600"/>
                </a:moveTo>
                <a:lnTo>
                  <a:pt x="20433" y="0"/>
                </a:lnTo>
                <a:lnTo>
                  <a:pt x="0" y="0"/>
                </a:lnTo>
              </a:path>
            </a:pathLst>
          </a:custGeom>
          <a:noFill/>
          <a:ln w="38100" cap="flat">
            <a:solidFill>
              <a:srgbClr val="F3EB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pl-PL"/>
          </a:p>
        </p:txBody>
      </p:sp>
      <p:grpSp>
        <p:nvGrpSpPr>
          <p:cNvPr id="68618" name="Group 10"/>
          <p:cNvGrpSpPr>
            <a:grpSpLocks/>
          </p:cNvGrpSpPr>
          <p:nvPr/>
        </p:nvGrpSpPr>
        <p:grpSpPr bwMode="auto">
          <a:xfrm>
            <a:off x="5005091" y="4164808"/>
            <a:ext cx="1857375" cy="692944"/>
            <a:chOff x="0" y="0"/>
            <a:chExt cx="2080" cy="776"/>
          </a:xfrm>
        </p:grpSpPr>
        <p:sp>
          <p:nvSpPr>
            <p:cNvPr id="11275" name="Freeform 11"/>
            <p:cNvSpPr>
              <a:spLocks/>
            </p:cNvSpPr>
            <p:nvPr/>
          </p:nvSpPr>
          <p:spPr bwMode="auto">
            <a:xfrm>
              <a:off x="0" y="0"/>
              <a:ext cx="2080" cy="776"/>
            </a:xfrm>
            <a:custGeom>
              <a:avLst/>
              <a:gdLst>
                <a:gd name="T0" fmla="*/ 5036 w 21600"/>
                <a:gd name="T1" fmla="*/ 15416 h 21600"/>
                <a:gd name="T2" fmla="*/ 0 w 21600"/>
                <a:gd name="T3" fmla="*/ 21600 h 21600"/>
                <a:gd name="T4" fmla="*/ 5057 w 21600"/>
                <a:gd name="T5" fmla="*/ 0 h 21600"/>
                <a:gd name="T6" fmla="*/ 21600 w 21600"/>
                <a:gd name="T7" fmla="*/ 0 h 21600"/>
                <a:gd name="T8" fmla="*/ 21547 w 21600"/>
                <a:gd name="T9" fmla="*/ 15369 h 21600"/>
                <a:gd name="T10" fmla="*/ 5036 w 21600"/>
                <a:gd name="T11" fmla="*/ 15416 h 21600"/>
                <a:gd name="T12" fmla="*/ 5036 w 21600"/>
                <a:gd name="T13" fmla="*/ 1541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5036" y="15416"/>
                  </a:moveTo>
                  <a:lnTo>
                    <a:pt x="0" y="21600"/>
                  </a:lnTo>
                  <a:lnTo>
                    <a:pt x="5057" y="0"/>
                  </a:lnTo>
                  <a:lnTo>
                    <a:pt x="21600" y="0"/>
                  </a:lnTo>
                  <a:lnTo>
                    <a:pt x="21547" y="15369"/>
                  </a:lnTo>
                  <a:lnTo>
                    <a:pt x="5036" y="15416"/>
                  </a:lnTo>
                  <a:close/>
                  <a:moveTo>
                    <a:pt x="5036" y="15416"/>
                  </a:moveTo>
                </a:path>
              </a:pathLst>
            </a:custGeom>
            <a:gradFill rotWithShape="0">
              <a:gsLst>
                <a:gs pos="0">
                  <a:srgbClr val="C2D132"/>
                </a:gs>
                <a:gs pos="100000">
                  <a:srgbClr val="779C26"/>
                </a:gs>
              </a:gsLst>
              <a:lin ang="20100000" scaled="1"/>
            </a:gradFill>
            <a:ln w="381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203200" dist="114300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/>
            <a:lstStyle/>
            <a:p>
              <a:pPr algn="ctr">
                <a:defRPr/>
              </a:pPr>
              <a:endParaRPr lang="en-US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68621" name="Rectangle 12"/>
            <p:cNvSpPr>
              <a:spLocks/>
            </p:cNvSpPr>
            <p:nvPr/>
          </p:nvSpPr>
          <p:spPr bwMode="auto">
            <a:xfrm>
              <a:off x="610" y="80"/>
              <a:ext cx="1336" cy="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n-US" altLang="pl-PL" sz="2250">
                  <a:solidFill>
                    <a:srgbClr val="FFFFFF"/>
                  </a:solidFill>
                  <a:latin typeface="Aller"/>
                  <a:ea typeface="MS PGothic" pitchFamily="34" charset="-128"/>
                  <a:cs typeface="Aller"/>
                  <a:sym typeface="Aller"/>
                </a:rPr>
                <a:t>2 200 m</a:t>
              </a:r>
              <a:r>
                <a:rPr lang="en-US" altLang="pl-PL" sz="2250" baseline="31000">
                  <a:solidFill>
                    <a:srgbClr val="FFFFFF"/>
                  </a:solidFill>
                  <a:latin typeface="Aller"/>
                  <a:ea typeface="MS PGothic" pitchFamily="34" charset="-128"/>
                  <a:cs typeface="Aller"/>
                  <a:sym typeface="Aller"/>
                </a:rPr>
                <a:t>2</a:t>
              </a:r>
            </a:p>
          </p:txBody>
        </p:sp>
      </p:grpSp>
      <p:sp>
        <p:nvSpPr>
          <p:cNvPr id="68619" name="Freeform 13"/>
          <p:cNvSpPr>
            <a:spLocks/>
          </p:cNvSpPr>
          <p:nvPr/>
        </p:nvSpPr>
        <p:spPr bwMode="auto">
          <a:xfrm>
            <a:off x="3813903" y="4820245"/>
            <a:ext cx="1353009" cy="927488"/>
          </a:xfrm>
          <a:custGeom>
            <a:avLst/>
            <a:gdLst>
              <a:gd name="T0" fmla="*/ 39056861 w 21600"/>
              <a:gd name="T1" fmla="*/ 4424918 h 21600"/>
              <a:gd name="T2" fmla="*/ 0 w 21600"/>
              <a:gd name="T3" fmla="*/ 73347427 h 21600"/>
              <a:gd name="T4" fmla="*/ 201762116 w 21600"/>
              <a:gd name="T5" fmla="*/ 129861046 h 21600"/>
              <a:gd name="T6" fmla="*/ 214623670 w 21600"/>
              <a:gd name="T7" fmla="*/ 120530321 h 21600"/>
              <a:gd name="T8" fmla="*/ 254872269 w 21600"/>
              <a:gd name="T9" fmla="*/ 53934406 h 21600"/>
              <a:gd name="T10" fmla="*/ 63777024 w 21600"/>
              <a:gd name="T11" fmla="*/ 0 h 21600"/>
              <a:gd name="T12" fmla="*/ 39056861 w 21600"/>
              <a:gd name="T13" fmla="*/ 4424918 h 21600"/>
              <a:gd name="T14" fmla="*/ 39056861 w 21600"/>
              <a:gd name="T15" fmla="*/ 4424918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1600"/>
              <a:gd name="T25" fmla="*/ 0 h 21600"/>
              <a:gd name="T26" fmla="*/ 21600 w 21600"/>
              <a:gd name="T27" fmla="*/ 21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3310" y="736"/>
                </a:moveTo>
                <a:lnTo>
                  <a:pt x="0" y="12200"/>
                </a:lnTo>
                <a:lnTo>
                  <a:pt x="17099" y="21600"/>
                </a:lnTo>
                <a:lnTo>
                  <a:pt x="18189" y="20048"/>
                </a:lnTo>
                <a:lnTo>
                  <a:pt x="21600" y="8971"/>
                </a:lnTo>
                <a:lnTo>
                  <a:pt x="5405" y="0"/>
                </a:lnTo>
                <a:lnTo>
                  <a:pt x="3310" y="736"/>
                </a:lnTo>
                <a:close/>
                <a:moveTo>
                  <a:pt x="3310" y="736"/>
                </a:moveTo>
              </a:path>
            </a:pathLst>
          </a:custGeom>
          <a:noFill/>
          <a:ln w="88900" cap="flat">
            <a:solidFill>
              <a:srgbClr val="F3EB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pl-PL"/>
          </a:p>
        </p:txBody>
      </p:sp>
      <p:sp>
        <p:nvSpPr>
          <p:cNvPr id="14" name="Rectangle 4"/>
          <p:cNvSpPr>
            <a:spLocks/>
          </p:cNvSpPr>
          <p:nvPr/>
        </p:nvSpPr>
        <p:spPr bwMode="auto">
          <a:xfrm>
            <a:off x="1696642" y="901453"/>
            <a:ext cx="6479381" cy="30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altLang="pl-PL" sz="2081" b="1" dirty="0" err="1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Kampus</a:t>
            </a:r>
            <a:r>
              <a:rPr lang="en-US" altLang="pl-PL" sz="2081" b="1" dirty="0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 </a:t>
            </a:r>
            <a:r>
              <a:rPr lang="en-US" altLang="pl-PL" sz="2081" b="1" dirty="0" err="1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Morasko</a:t>
            </a:r>
            <a:r>
              <a:rPr lang="en-US" altLang="pl-PL" sz="2081" b="1" dirty="0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 – </a:t>
            </a:r>
            <a:r>
              <a:rPr lang="en-US" altLang="pl-PL" sz="2081" b="1" dirty="0" err="1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Poznańska</a:t>
            </a:r>
            <a:r>
              <a:rPr lang="en-US" altLang="pl-PL" sz="2081" b="1" dirty="0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 </a:t>
            </a:r>
            <a:r>
              <a:rPr lang="en-US" altLang="pl-PL" sz="2081" b="1" dirty="0" err="1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Dzielnica</a:t>
            </a:r>
            <a:r>
              <a:rPr lang="en-US" altLang="pl-PL" sz="2081" b="1" dirty="0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 </a:t>
            </a:r>
            <a:r>
              <a:rPr lang="en-US" altLang="pl-PL" sz="2081" b="1" dirty="0" err="1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Nauki</a:t>
            </a:r>
            <a:endParaRPr lang="en-US" altLang="pl-PL" sz="2081" b="1" dirty="0">
              <a:solidFill>
                <a:srgbClr val="0C387E"/>
              </a:solidFill>
              <a:latin typeface="Aller Bold"/>
              <a:ea typeface="MS PGothic" pitchFamily="34" charset="-128"/>
              <a:cs typeface="Aller Bold"/>
              <a:sym typeface="Aller Bold"/>
            </a:endParaRPr>
          </a:p>
        </p:txBody>
      </p:sp>
    </p:spTree>
    <p:extLst>
      <p:ext uri="{BB962C8B-B14F-4D97-AF65-F5344CB8AC3E}">
        <p14:creationId xmlns:p14="http://schemas.microsoft.com/office/powerpoint/2010/main" val="42717235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1714500"/>
            <a:ext cx="9136856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6" name="Rectangle 3"/>
          <p:cNvSpPr>
            <a:spLocks/>
          </p:cNvSpPr>
          <p:nvPr/>
        </p:nvSpPr>
        <p:spPr bwMode="auto">
          <a:xfrm>
            <a:off x="1485902" y="708606"/>
            <a:ext cx="6393656" cy="30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pl-PL" sz="2000" b="1" dirty="0" err="1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Kampus</a:t>
            </a:r>
            <a:r>
              <a:rPr lang="en-US" altLang="pl-PL" sz="2000" b="1" dirty="0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 </a:t>
            </a:r>
            <a:r>
              <a:rPr lang="en-US" altLang="pl-PL" sz="2000" b="1" dirty="0" err="1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Morasko</a:t>
            </a:r>
            <a:r>
              <a:rPr lang="en-US" altLang="pl-PL" sz="2000" b="1" dirty="0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 – </a:t>
            </a:r>
            <a:r>
              <a:rPr lang="en-US" altLang="pl-PL" sz="2000" b="1" dirty="0" err="1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Poznańska</a:t>
            </a:r>
            <a:r>
              <a:rPr lang="en-US" altLang="pl-PL" sz="2000" b="1" dirty="0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 </a:t>
            </a:r>
            <a:r>
              <a:rPr lang="en-US" altLang="pl-PL" sz="2000" b="1" dirty="0" err="1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Dzielnica</a:t>
            </a:r>
            <a:r>
              <a:rPr lang="en-US" altLang="pl-PL" sz="2000" b="1" dirty="0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 </a:t>
            </a:r>
            <a:r>
              <a:rPr lang="en-US" altLang="pl-PL" sz="2000" b="1" dirty="0" err="1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Nauki</a:t>
            </a:r>
            <a:endParaRPr lang="en-US" altLang="pl-PL" sz="2000" b="1" dirty="0">
              <a:solidFill>
                <a:srgbClr val="0C387E"/>
              </a:solidFill>
              <a:latin typeface="Aller Bold"/>
              <a:ea typeface="MS PGothic" pitchFamily="34" charset="-128"/>
              <a:cs typeface="Aller Bold"/>
              <a:sym typeface="Aller Bold"/>
            </a:endParaRPr>
          </a:p>
        </p:txBody>
      </p:sp>
      <p:pic>
        <p:nvPicPr>
          <p:cNvPr id="69638" name="Picture 6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5902" y="1921670"/>
            <a:ext cx="1207294" cy="1321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9" name="Picture 7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20" y="2671764"/>
            <a:ext cx="1207294" cy="1321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0" name="Picture 8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22283" y="1314452"/>
            <a:ext cx="1793081" cy="1978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1" name="Picture 9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22283" y="3016448"/>
            <a:ext cx="1793081" cy="1978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Freeform 2"/>
          <p:cNvSpPr>
            <a:spLocks/>
          </p:cNvSpPr>
          <p:nvPr/>
        </p:nvSpPr>
        <p:spPr bwMode="auto">
          <a:xfrm rot="7257759">
            <a:off x="623758" y="3987779"/>
            <a:ext cx="1452806" cy="1635869"/>
          </a:xfrm>
          <a:custGeom>
            <a:avLst/>
            <a:gdLst>
              <a:gd name="T0" fmla="*/ 51737 w 21459"/>
              <a:gd name="T1" fmla="*/ 337791097 h 20446"/>
              <a:gd name="T2" fmla="*/ 51737 w 21459"/>
              <a:gd name="T3" fmla="*/ 167449397 h 20446"/>
              <a:gd name="T4" fmla="*/ 24795021 w 21459"/>
              <a:gd name="T5" fmla="*/ 112122822 h 20446"/>
              <a:gd name="T6" fmla="*/ 149149354 w 21459"/>
              <a:gd name="T7" fmla="*/ 29459409 h 20446"/>
              <a:gd name="T8" fmla="*/ 215964836 w 21459"/>
              <a:gd name="T9" fmla="*/ 25144167 h 20446"/>
              <a:gd name="T10" fmla="*/ 343405645 w 21459"/>
              <a:gd name="T11" fmla="*/ 110676670 h 20446"/>
              <a:gd name="T12" fmla="*/ 370011189 w 21459"/>
              <a:gd name="T13" fmla="*/ 161711523 h 20446"/>
              <a:gd name="T14" fmla="*/ 370011189 w 21459"/>
              <a:gd name="T15" fmla="*/ 347144275 h 20446"/>
              <a:gd name="T16" fmla="*/ 347733671 w 21459"/>
              <a:gd name="T17" fmla="*/ 392418040 h 20446"/>
              <a:gd name="T18" fmla="*/ 211636941 w 21459"/>
              <a:gd name="T19" fmla="*/ 484411263 h 20446"/>
              <a:gd name="T20" fmla="*/ 152856540 w 21459"/>
              <a:gd name="T21" fmla="*/ 480096174 h 20446"/>
              <a:gd name="T22" fmla="*/ 23553471 w 21459"/>
              <a:gd name="T23" fmla="*/ 393864192 h 20446"/>
              <a:gd name="T24" fmla="*/ 51737 w 21459"/>
              <a:gd name="T25" fmla="*/ 337791097 h 20446"/>
              <a:gd name="T26" fmla="*/ 51737 w 21459"/>
              <a:gd name="T27" fmla="*/ 337791097 h 2044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1459"/>
              <a:gd name="T43" fmla="*/ 0 h 20446"/>
              <a:gd name="T44" fmla="*/ 21459 w 21459"/>
              <a:gd name="T45" fmla="*/ 20446 h 2044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459" h="20446">
                <a:moveTo>
                  <a:pt x="3" y="13839"/>
                </a:moveTo>
                <a:lnTo>
                  <a:pt x="3" y="6536"/>
                </a:lnTo>
                <a:cubicBezTo>
                  <a:pt x="3" y="6536"/>
                  <a:pt x="-141" y="5088"/>
                  <a:pt x="1438" y="4164"/>
                </a:cubicBezTo>
                <a:lnTo>
                  <a:pt x="8650" y="620"/>
                </a:lnTo>
                <a:cubicBezTo>
                  <a:pt x="8650" y="620"/>
                  <a:pt x="10408" y="-643"/>
                  <a:pt x="12525" y="435"/>
                </a:cubicBezTo>
                <a:lnTo>
                  <a:pt x="19916" y="4102"/>
                </a:lnTo>
                <a:cubicBezTo>
                  <a:pt x="19916" y="4102"/>
                  <a:pt x="21459" y="4871"/>
                  <a:pt x="21459" y="6290"/>
                </a:cubicBezTo>
                <a:lnTo>
                  <a:pt x="21459" y="14240"/>
                </a:lnTo>
                <a:cubicBezTo>
                  <a:pt x="21459" y="14240"/>
                  <a:pt x="21387" y="15503"/>
                  <a:pt x="20167" y="16181"/>
                </a:cubicBezTo>
                <a:lnTo>
                  <a:pt x="12274" y="20125"/>
                </a:lnTo>
                <a:cubicBezTo>
                  <a:pt x="12274" y="20125"/>
                  <a:pt x="10803" y="20957"/>
                  <a:pt x="8865" y="19940"/>
                </a:cubicBezTo>
                <a:lnTo>
                  <a:pt x="1366" y="16243"/>
                </a:lnTo>
                <a:cubicBezTo>
                  <a:pt x="1366" y="16243"/>
                  <a:pt x="3" y="15473"/>
                  <a:pt x="3" y="13839"/>
                </a:cubicBezTo>
                <a:close/>
                <a:moveTo>
                  <a:pt x="3" y="13839"/>
                </a:moveTo>
              </a:path>
            </a:pathLst>
          </a:custGeom>
          <a:solidFill>
            <a:schemeClr val="tx2">
              <a:lumMod val="20000"/>
              <a:lumOff val="80000"/>
              <a:alpha val="68000"/>
            </a:schemeClr>
          </a:solidFill>
          <a:ln w="101600" cap="flat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l-PL" sz="1013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652331" y="4468120"/>
            <a:ext cx="13956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2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+mn-cs"/>
              </a:rPr>
              <a:t>Budowa Roku 2013</a:t>
            </a:r>
          </a:p>
        </p:txBody>
      </p:sp>
    </p:spTree>
    <p:extLst>
      <p:ext uri="{BB962C8B-B14F-4D97-AF65-F5344CB8AC3E}">
        <p14:creationId xmlns:p14="http://schemas.microsoft.com/office/powerpoint/2010/main" val="387337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Rectangle 4"/>
          <p:cNvSpPr>
            <a:spLocks/>
          </p:cNvSpPr>
          <p:nvPr/>
        </p:nvSpPr>
        <p:spPr bwMode="auto">
          <a:xfrm>
            <a:off x="1655566" y="1646635"/>
            <a:ext cx="7172325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ts val="956"/>
              </a:spcBef>
            </a:pPr>
            <a:endParaRPr lang="pl-PL" altLang="pl-PL" sz="1294" b="1">
              <a:solidFill>
                <a:srgbClr val="304049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</p:txBody>
      </p:sp>
      <p:sp>
        <p:nvSpPr>
          <p:cNvPr id="63494" name="Rectangle 5"/>
          <p:cNvSpPr>
            <a:spLocks/>
          </p:cNvSpPr>
          <p:nvPr/>
        </p:nvSpPr>
        <p:spPr bwMode="auto">
          <a:xfrm>
            <a:off x="1048347" y="2376191"/>
            <a:ext cx="7695605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ts val="563"/>
              </a:spcBef>
            </a:pPr>
            <a:r>
              <a:rPr lang="en-US" altLang="pl-PL" sz="1294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.</a:t>
            </a:r>
            <a:endParaRPr lang="pl-PL" altLang="pl-PL" sz="1294">
              <a:solidFill>
                <a:srgbClr val="4D4D4D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  <a:p>
            <a:pPr>
              <a:spcBef>
                <a:spcPts val="563"/>
              </a:spcBef>
            </a:pPr>
            <a:endParaRPr lang="pl-PL" altLang="pl-PL" sz="1294">
              <a:solidFill>
                <a:srgbClr val="4D4D4D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  <a:p>
            <a:pPr>
              <a:spcBef>
                <a:spcPts val="563"/>
              </a:spcBef>
            </a:pPr>
            <a:endParaRPr lang="pl-PL" altLang="pl-PL" sz="1294">
              <a:solidFill>
                <a:srgbClr val="4D4D4D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  <a:p>
            <a:pPr>
              <a:spcBef>
                <a:spcPts val="563"/>
              </a:spcBef>
            </a:pPr>
            <a:endParaRPr lang="pl-PL" altLang="pl-PL" sz="1294">
              <a:solidFill>
                <a:srgbClr val="4D4D4D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  <a:p>
            <a:pPr>
              <a:spcBef>
                <a:spcPts val="563"/>
              </a:spcBef>
            </a:pPr>
            <a:endParaRPr lang="pl-PL" altLang="pl-PL" sz="1294">
              <a:solidFill>
                <a:srgbClr val="4D4D4D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  <a:p>
            <a:pPr>
              <a:spcBef>
                <a:spcPts val="563"/>
              </a:spcBef>
            </a:pPr>
            <a:endParaRPr lang="en-US" altLang="pl-PL" sz="1181">
              <a:solidFill>
                <a:srgbClr val="4D4D4D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  <a:p>
            <a:pPr>
              <a:spcBef>
                <a:spcPts val="563"/>
              </a:spcBef>
            </a:pPr>
            <a:endParaRPr lang="en-US" altLang="pl-PL" sz="394">
              <a:solidFill>
                <a:srgbClr val="4D4D4D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</p:txBody>
      </p:sp>
      <p:sp>
        <p:nvSpPr>
          <p:cNvPr id="63495" name="Rectangle 8"/>
          <p:cNvSpPr>
            <a:spLocks/>
          </p:cNvSpPr>
          <p:nvPr/>
        </p:nvSpPr>
        <p:spPr bwMode="auto">
          <a:xfrm>
            <a:off x="642937" y="2619078"/>
            <a:ext cx="235744" cy="235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altLang="pl-PL" sz="1631">
                <a:solidFill>
                  <a:srgbClr val="FFFFFF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1</a:t>
            </a:r>
          </a:p>
        </p:txBody>
      </p:sp>
      <p:sp>
        <p:nvSpPr>
          <p:cNvPr id="63496" name="Prostokąt 2"/>
          <p:cNvSpPr>
            <a:spLocks noChangeArrowheads="1"/>
          </p:cNvSpPr>
          <p:nvPr/>
        </p:nvSpPr>
        <p:spPr bwMode="auto">
          <a:xfrm>
            <a:off x="2101156" y="4976517"/>
            <a:ext cx="4572000" cy="23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1425" tIns="25716" rIns="51425" bIns="25716">
            <a:spAutoFit/>
          </a:bodyPr>
          <a:lstStyle/>
          <a:p>
            <a:pPr algn="just">
              <a:lnSpc>
                <a:spcPct val="90000"/>
              </a:lnSpc>
            </a:pPr>
            <a:endParaRPr lang="pl-PL" altLang="pl-PL" sz="1294" b="1"/>
          </a:p>
        </p:txBody>
      </p:sp>
      <p:sp>
        <p:nvSpPr>
          <p:cNvPr id="63497" name="Prostokąt 4"/>
          <p:cNvSpPr>
            <a:spLocks noChangeArrowheads="1"/>
          </p:cNvSpPr>
          <p:nvPr/>
        </p:nvSpPr>
        <p:spPr bwMode="auto">
          <a:xfrm>
            <a:off x="784475" y="2031514"/>
            <a:ext cx="7575054" cy="2821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1425" tIns="25716" rIns="51425" bIns="25716">
            <a:spAutoFit/>
          </a:bodyPr>
          <a:lstStyle/>
          <a:p>
            <a:pPr>
              <a:lnSpc>
                <a:spcPct val="125000"/>
              </a:lnSpc>
              <a:buFont typeface="Wingdings" pitchFamily="2" charset="2"/>
              <a:buChar char="§"/>
            </a:pPr>
            <a:r>
              <a:rPr lang="pl-PL" altLang="pl-PL" b="1" dirty="0">
                <a:solidFill>
                  <a:srgbClr val="002060"/>
                </a:solidFill>
              </a:rPr>
              <a:t>  Centrum Biotechnologii Medycznej (A) </a:t>
            </a:r>
            <a:r>
              <a:rPr lang="pl-PL" altLang="pl-PL" dirty="0"/>
              <a:t>wraz ze Zwierzętarnią (A2)</a:t>
            </a:r>
          </a:p>
          <a:p>
            <a:pPr marL="203556" indent="-203556">
              <a:lnSpc>
                <a:spcPct val="125000"/>
              </a:lnSpc>
              <a:buFont typeface="Wingdings" pitchFamily="2" charset="2"/>
              <a:buChar char="§"/>
            </a:pPr>
            <a:r>
              <a:rPr lang="pl-PL" altLang="pl-PL" b="1" dirty="0">
                <a:solidFill>
                  <a:srgbClr val="002060"/>
                </a:solidFill>
              </a:rPr>
              <a:t>Centrum Biotechnologii Przemysłowej i Roślinnej (A) </a:t>
            </a:r>
            <a:r>
              <a:rPr lang="pl-PL" altLang="pl-PL" dirty="0"/>
              <a:t>wraz ze Szklarnią (A1)</a:t>
            </a:r>
          </a:p>
          <a:p>
            <a:pPr>
              <a:lnSpc>
                <a:spcPct val="125000"/>
              </a:lnSpc>
              <a:buFont typeface="Wingdings" pitchFamily="2" charset="2"/>
              <a:buChar char="§"/>
            </a:pPr>
            <a:r>
              <a:rPr lang="pl-PL" altLang="pl-PL" b="1" dirty="0"/>
              <a:t> </a:t>
            </a:r>
            <a:r>
              <a:rPr lang="pl-PL" altLang="pl-PL" b="1" dirty="0">
                <a:solidFill>
                  <a:srgbClr val="002060"/>
                </a:solidFill>
              </a:rPr>
              <a:t>Centrum Technologii Chemicznych i Nanotechnologii (B)</a:t>
            </a:r>
          </a:p>
          <a:p>
            <a:pPr marL="203556" indent="-203556">
              <a:lnSpc>
                <a:spcPct val="125000"/>
              </a:lnSpc>
              <a:buFont typeface="Wingdings" pitchFamily="2" charset="2"/>
              <a:buChar char="§"/>
            </a:pPr>
            <a:r>
              <a:rPr lang="pl-PL" altLang="pl-PL" b="1" dirty="0">
                <a:solidFill>
                  <a:srgbClr val="002060"/>
                </a:solidFill>
              </a:rPr>
              <a:t>Centrum Badań Materiałowych (C) </a:t>
            </a:r>
            <a:r>
              <a:rPr lang="pl-PL" altLang="pl-PL" dirty="0"/>
              <a:t>wraz z Regionalnym Laboratorium Unikatowej Aparatury</a:t>
            </a:r>
          </a:p>
          <a:p>
            <a:pPr marL="203556" indent="-203556">
              <a:lnSpc>
                <a:spcPct val="125000"/>
              </a:lnSpc>
              <a:buFont typeface="Wingdings" pitchFamily="2" charset="2"/>
              <a:buChar char="§"/>
            </a:pPr>
            <a:r>
              <a:rPr lang="pl-PL" altLang="pl-PL" b="1" dirty="0">
                <a:solidFill>
                  <a:srgbClr val="002060"/>
                </a:solidFill>
              </a:rPr>
              <a:t>Zaplecze Naukowo-Techniczne (D) </a:t>
            </a:r>
            <a:r>
              <a:rPr lang="pl-PL" altLang="pl-PL" dirty="0"/>
              <a:t>wraz z Centrum Transferu Technologii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1635454" y="5088137"/>
            <a:ext cx="5873153" cy="609005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51425" tIns="25716" rIns="51425" bIns="25716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51423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pl-PL" sz="956" kern="0">
                <a:solidFill>
                  <a:srgbClr val="FFFFFF"/>
                </a:solidFill>
                <a:latin typeface="Calibri" pitchFamily="34" charset="0"/>
                <a:cs typeface="+mn-cs"/>
              </a:rPr>
              <a:t>	</a:t>
            </a:r>
          </a:p>
        </p:txBody>
      </p:sp>
      <p:sp>
        <p:nvSpPr>
          <p:cNvPr id="14" name="Rectangle 2"/>
          <p:cNvSpPr>
            <a:spLocks/>
          </p:cNvSpPr>
          <p:nvPr/>
        </p:nvSpPr>
        <p:spPr bwMode="auto">
          <a:xfrm>
            <a:off x="1635454" y="849979"/>
            <a:ext cx="7014680" cy="30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altLang="pl-PL" sz="2081" b="1" dirty="0" err="1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Wielkopolskie</a:t>
            </a:r>
            <a:r>
              <a:rPr lang="en-US" altLang="pl-PL" sz="2081" b="1" dirty="0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 Centrum </a:t>
            </a:r>
            <a:r>
              <a:rPr lang="en-US" altLang="pl-PL" sz="2081" b="1" dirty="0" err="1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Zaawansowanych</a:t>
            </a:r>
            <a:r>
              <a:rPr lang="en-US" altLang="pl-PL" sz="2081" b="1" dirty="0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 </a:t>
            </a:r>
            <a:r>
              <a:rPr lang="en-US" altLang="pl-PL" sz="2081" b="1" dirty="0" err="1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Technologii</a:t>
            </a:r>
            <a:endParaRPr lang="en-US" altLang="pl-PL" sz="2081" b="1" dirty="0">
              <a:solidFill>
                <a:srgbClr val="0C387E"/>
              </a:solidFill>
              <a:latin typeface="Aller Bold"/>
              <a:ea typeface="MS PGothic" pitchFamily="34" charset="-128"/>
              <a:cs typeface="Aller Bold"/>
              <a:sym typeface="Aller Bold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2295112" y="5189218"/>
            <a:ext cx="4553791" cy="328933"/>
          </a:xfrm>
          <a:prstGeom prst="rect">
            <a:avLst/>
          </a:prstGeom>
          <a:noFill/>
        </p:spPr>
        <p:txBody>
          <a:bodyPr wrap="none" lIns="51425" tIns="25716" rIns="51425" bIns="25716" rtlCol="0"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faza operacyjna projektu </a:t>
            </a:r>
            <a:r>
              <a:rPr lang="pl-PL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- grudzień 2015</a:t>
            </a:r>
            <a:endParaRPr lang="pl-PL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31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"/>
          <p:cNvPicPr>
            <a:picLocks noChangeAspect="1" noChangeArrowheads="1"/>
          </p:cNvPicPr>
          <p:nvPr/>
        </p:nvPicPr>
        <p:blipFill>
          <a:blip r:embed="rId2"/>
          <a:srcRect l="1366" t="19518" r="1385" b="12009"/>
          <a:stretch>
            <a:fillRect/>
          </a:stretch>
        </p:blipFill>
        <p:spPr bwMode="auto">
          <a:xfrm>
            <a:off x="2" y="1714500"/>
            <a:ext cx="9136856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6" name="Rectangle 3"/>
          <p:cNvSpPr>
            <a:spLocks/>
          </p:cNvSpPr>
          <p:nvPr/>
        </p:nvSpPr>
        <p:spPr bwMode="auto">
          <a:xfrm>
            <a:off x="1619672" y="756345"/>
            <a:ext cx="6393656" cy="30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altLang="pl-PL" sz="2081" b="1" dirty="0" err="1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Kampus</a:t>
            </a:r>
            <a:r>
              <a:rPr lang="en-US" altLang="pl-PL" sz="2081" b="1" dirty="0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 </a:t>
            </a:r>
            <a:r>
              <a:rPr lang="en-US" altLang="pl-PL" sz="2081" b="1" dirty="0" err="1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Morasko</a:t>
            </a:r>
            <a:r>
              <a:rPr lang="en-US" altLang="pl-PL" sz="2081" b="1" dirty="0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 – </a:t>
            </a:r>
            <a:r>
              <a:rPr lang="en-US" altLang="pl-PL" sz="2081" b="1" dirty="0" err="1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Poznańska</a:t>
            </a:r>
            <a:r>
              <a:rPr lang="en-US" altLang="pl-PL" sz="2081" b="1" dirty="0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 </a:t>
            </a:r>
            <a:r>
              <a:rPr lang="en-US" altLang="pl-PL" sz="2081" b="1" dirty="0" err="1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Dzielnica</a:t>
            </a:r>
            <a:r>
              <a:rPr lang="en-US" altLang="pl-PL" sz="2081" b="1" dirty="0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 </a:t>
            </a:r>
            <a:r>
              <a:rPr lang="en-US" altLang="pl-PL" sz="2081" b="1" dirty="0" err="1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Nauki</a:t>
            </a:r>
            <a:endParaRPr lang="en-US" altLang="pl-PL" sz="2081" b="1" dirty="0">
              <a:solidFill>
                <a:srgbClr val="0C387E"/>
              </a:solidFill>
              <a:latin typeface="Aller Bold"/>
              <a:ea typeface="MS PGothic" pitchFamily="34" charset="-128"/>
              <a:cs typeface="Aller Bold"/>
              <a:sym typeface="Aller Bold"/>
            </a:endParaRPr>
          </a:p>
        </p:txBody>
      </p:sp>
      <p:pic>
        <p:nvPicPr>
          <p:cNvPr id="69638" name="Picture 6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5902" y="1921670"/>
            <a:ext cx="1207294" cy="1321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9" name="Picture 7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20" y="2671764"/>
            <a:ext cx="1207294" cy="1321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0" name="Picture 8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22283" y="1314452"/>
            <a:ext cx="1793081" cy="1978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1" name="Picture 9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22283" y="3016448"/>
            <a:ext cx="1793081" cy="1978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06379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2"/>
          <p:cNvSpPr>
            <a:spLocks/>
          </p:cNvSpPr>
          <p:nvPr/>
        </p:nvSpPr>
        <p:spPr bwMode="auto">
          <a:xfrm>
            <a:off x="1666280" y="1178721"/>
            <a:ext cx="6393656" cy="30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endParaRPr lang="pl-PL" altLang="pl-PL" sz="2081">
              <a:solidFill>
                <a:srgbClr val="0C387E"/>
              </a:solidFill>
              <a:latin typeface="Aller Bold"/>
              <a:ea typeface="MS PGothic" pitchFamily="34" charset="-128"/>
              <a:cs typeface="Aller Bold"/>
              <a:sym typeface="Aller Bold"/>
            </a:endParaRPr>
          </a:p>
        </p:txBody>
      </p:sp>
      <p:sp>
        <p:nvSpPr>
          <p:cNvPr id="78853" name="Rectangle 4"/>
          <p:cNvSpPr>
            <a:spLocks/>
          </p:cNvSpPr>
          <p:nvPr/>
        </p:nvSpPr>
        <p:spPr bwMode="auto">
          <a:xfrm>
            <a:off x="1655566" y="1646635"/>
            <a:ext cx="7172325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ts val="956"/>
              </a:spcBef>
            </a:pPr>
            <a:endParaRPr lang="pl-PL" altLang="pl-PL" sz="1294" b="1">
              <a:solidFill>
                <a:srgbClr val="304049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</p:txBody>
      </p:sp>
      <p:sp>
        <p:nvSpPr>
          <p:cNvPr id="78854" name="Rectangle 5"/>
          <p:cNvSpPr>
            <a:spLocks/>
          </p:cNvSpPr>
          <p:nvPr/>
        </p:nvSpPr>
        <p:spPr bwMode="auto">
          <a:xfrm>
            <a:off x="775722" y="1576415"/>
            <a:ext cx="8004892" cy="131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0" hangingPunct="0">
              <a:defRPr/>
            </a:pPr>
            <a:r>
              <a:rPr lang="pl-PL" sz="1631" b="1" dirty="0">
                <a:solidFill>
                  <a:srgbClr val="002060"/>
                </a:solidFill>
                <a:latin typeface="+mj-lt"/>
                <a:cs typeface="+mn-cs"/>
                <a:sym typeface="Gill Sans" charset="0"/>
              </a:rPr>
              <a:t>dr inż. Jędrzej Walkowiak - koordynator ds. infrastruktury badawczej Budynek B</a:t>
            </a:r>
            <a:endParaRPr lang="pl-PL" altLang="pl-PL" sz="1350" b="1" dirty="0">
              <a:solidFill>
                <a:srgbClr val="92D050"/>
              </a:solidFill>
              <a:ea typeface="Calibri" pitchFamily="34" charset="0"/>
            </a:endParaRPr>
          </a:p>
          <a:p>
            <a:pPr algn="ctr" eaLnBrk="0" hangingPunct="0">
              <a:defRPr/>
            </a:pPr>
            <a:r>
              <a:rPr lang="pl-PL" altLang="pl-PL" sz="135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</a:rPr>
              <a:t>Zaawansowane technologie chemiczne i nanotechnologie</a:t>
            </a:r>
            <a:r>
              <a:rPr lang="pl-PL" altLang="pl-PL" sz="135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</a:rPr>
              <a:t/>
            </a:r>
            <a:br>
              <a:rPr lang="pl-PL" altLang="pl-PL" sz="135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</a:rPr>
            </a:br>
            <a:r>
              <a:rPr lang="pl-PL" altLang="pl-PL" sz="13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</a:rPr>
              <a:t>Molekularne i makromolekularne wysoko przetworzone substancje chemiczne i materiały hybrydowe o specjalnych zastosowaniach.</a:t>
            </a:r>
            <a:endParaRPr lang="pl-PL" sz="1631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  <a:sym typeface="Gill Sans" charset="0"/>
            </a:endParaRPr>
          </a:p>
          <a:p>
            <a:pPr algn="ctr" eaLnBrk="0" hangingPunct="0">
              <a:defRPr/>
            </a:pPr>
            <a:endParaRPr lang="pl-PL" sz="1631" b="1" dirty="0">
              <a:solidFill>
                <a:srgbClr val="0070C0"/>
              </a:solidFill>
              <a:latin typeface="+mj-lt"/>
              <a:cs typeface="+mn-cs"/>
              <a:sym typeface="Gill Sans" charset="0"/>
            </a:endParaRPr>
          </a:p>
          <a:p>
            <a:pPr algn="ctr" eaLnBrk="0" hangingPunct="0">
              <a:defRPr/>
            </a:pPr>
            <a:r>
              <a:rPr lang="pl-PL" sz="1631" b="1" dirty="0">
                <a:solidFill>
                  <a:srgbClr val="0070C0"/>
                </a:solidFill>
                <a:latin typeface="+mj-lt"/>
                <a:cs typeface="+mn-cs"/>
                <a:sym typeface="Gill Sans" charset="0"/>
              </a:rPr>
              <a:t>Laboratoria badań optymalizacyjnych, syntezy nowych związków chemicznych oraz badania przebiegu reakcji chemicznych</a:t>
            </a:r>
          </a:p>
        </p:txBody>
      </p:sp>
      <p:sp>
        <p:nvSpPr>
          <p:cNvPr id="78855" name="Rectangle 8"/>
          <p:cNvSpPr>
            <a:spLocks/>
          </p:cNvSpPr>
          <p:nvPr/>
        </p:nvSpPr>
        <p:spPr bwMode="auto">
          <a:xfrm>
            <a:off x="642937" y="2619078"/>
            <a:ext cx="235744" cy="235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altLang="pl-PL" sz="1631">
                <a:solidFill>
                  <a:srgbClr val="FFFFFF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1</a:t>
            </a:r>
          </a:p>
        </p:txBody>
      </p:sp>
      <p:sp>
        <p:nvSpPr>
          <p:cNvPr id="78856" name="Prostokąt 2"/>
          <p:cNvSpPr>
            <a:spLocks noChangeArrowheads="1"/>
          </p:cNvSpPr>
          <p:nvPr/>
        </p:nvSpPr>
        <p:spPr bwMode="auto">
          <a:xfrm>
            <a:off x="2101156" y="4976517"/>
            <a:ext cx="4572000" cy="23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1425" tIns="25716" rIns="51425" bIns="25716">
            <a:spAutoFit/>
          </a:bodyPr>
          <a:lstStyle/>
          <a:p>
            <a:pPr algn="just">
              <a:lnSpc>
                <a:spcPct val="90000"/>
              </a:lnSpc>
            </a:pPr>
            <a:endParaRPr lang="pl-PL" altLang="pl-PL" sz="1294" b="1"/>
          </a:p>
        </p:txBody>
      </p:sp>
      <p:sp>
        <p:nvSpPr>
          <p:cNvPr id="4" name="Prostokąt 3"/>
          <p:cNvSpPr/>
          <p:nvPr/>
        </p:nvSpPr>
        <p:spPr>
          <a:xfrm>
            <a:off x="34709" y="3501008"/>
            <a:ext cx="7680427" cy="2726128"/>
          </a:xfrm>
          <a:prstGeom prst="rect">
            <a:avLst/>
          </a:prstGeom>
        </p:spPr>
        <p:txBody>
          <a:bodyPr wrap="square" lIns="51425" tIns="25716" rIns="51425" bIns="25716">
            <a:spAutoFit/>
          </a:bodyPr>
          <a:lstStyle/>
          <a:p>
            <a:r>
              <a:rPr lang="pl-PL" sz="1350" dirty="0"/>
              <a:t> </a:t>
            </a:r>
          </a:p>
          <a:p>
            <a:pPr marL="192840" indent="-192840">
              <a:buFont typeface="Arial" panose="020B0604020202020204" pitchFamily="34" charset="0"/>
              <a:buChar char="•"/>
            </a:pPr>
            <a:r>
              <a:rPr lang="pl-PL" sz="1631" dirty="0"/>
              <a:t>Laboratoria Syntez w Warunkach Specjalnych,</a:t>
            </a:r>
          </a:p>
          <a:p>
            <a:pPr marL="192840" indent="-192840">
              <a:buFont typeface="Arial" panose="020B0604020202020204" pitchFamily="34" charset="0"/>
              <a:buChar char="•"/>
            </a:pPr>
            <a:r>
              <a:rPr lang="pl-PL" sz="1631" dirty="0"/>
              <a:t>Laboratoria Syntez Katalizatorów i Nośników,</a:t>
            </a:r>
          </a:p>
          <a:p>
            <a:pPr marL="192840" indent="-192840">
              <a:buFont typeface="Arial" panose="020B0604020202020204" pitchFamily="34" charset="0"/>
              <a:buChar char="•"/>
            </a:pPr>
            <a:r>
              <a:rPr lang="pl-PL" sz="1631" dirty="0"/>
              <a:t>Blok Technologii </a:t>
            </a:r>
            <a:r>
              <a:rPr lang="pl-PL" sz="1631" dirty="0" err="1"/>
              <a:t>Wysokoprzetworzonych</a:t>
            </a:r>
            <a:r>
              <a:rPr lang="pl-PL" sz="1631" dirty="0"/>
              <a:t> Chemikaliów,</a:t>
            </a:r>
          </a:p>
          <a:p>
            <a:pPr marL="192840" indent="-192840">
              <a:buFont typeface="Arial" panose="020B0604020202020204" pitchFamily="34" charset="0"/>
              <a:buChar char="•"/>
            </a:pPr>
            <a:r>
              <a:rPr lang="pl-PL" sz="1631" dirty="0"/>
              <a:t>Blok Zrównoważonych  i  Zielonych Technologii,</a:t>
            </a:r>
          </a:p>
          <a:p>
            <a:pPr marL="192840" indent="-192840">
              <a:buFont typeface="Arial" panose="020B0604020202020204" pitchFamily="34" charset="0"/>
              <a:buChar char="•"/>
            </a:pPr>
            <a:r>
              <a:rPr lang="pl-PL" sz="1631" dirty="0"/>
              <a:t>Blok Syntezy Polimerów i Materiałów o Właściwościach Specjalnych,</a:t>
            </a:r>
          </a:p>
          <a:p>
            <a:pPr marL="192840" indent="-192840">
              <a:buFont typeface="Arial" panose="020B0604020202020204" pitchFamily="34" charset="0"/>
              <a:buChar char="•"/>
            </a:pPr>
            <a:r>
              <a:rPr lang="pl-PL" sz="1631" dirty="0"/>
              <a:t>Blok Nanotechnologii</a:t>
            </a:r>
            <a:r>
              <a:rPr lang="pl-PL" sz="1631" dirty="0" smtClean="0"/>
              <a:t>,</a:t>
            </a:r>
            <a:endParaRPr lang="pl-PL" sz="1631" dirty="0"/>
          </a:p>
          <a:p>
            <a:pPr marL="192840" indent="-192840">
              <a:buFont typeface="Arial" panose="020B0604020202020204" pitchFamily="34" charset="0"/>
              <a:buChar char="•"/>
            </a:pPr>
            <a:r>
              <a:rPr lang="pl-PL" sz="1631" dirty="0" smtClean="0"/>
              <a:t>Blok </a:t>
            </a:r>
            <a:r>
              <a:rPr lang="pl-PL" sz="1631" dirty="0"/>
              <a:t>Przetwórstwa Polimerów,</a:t>
            </a:r>
          </a:p>
          <a:p>
            <a:pPr marL="192840" indent="-192840">
              <a:buFont typeface="Arial" panose="020B0604020202020204" pitchFamily="34" charset="0"/>
              <a:buChar char="•"/>
            </a:pPr>
            <a:r>
              <a:rPr lang="pl-PL" sz="1631" dirty="0"/>
              <a:t>Pracownia Badań Fizyko-Chemicznych, </a:t>
            </a:r>
          </a:p>
          <a:p>
            <a:r>
              <a:rPr lang="pl-PL" sz="1631" dirty="0"/>
              <a:t>    Wytrzymałościowych i Reologicznych</a:t>
            </a:r>
            <a:r>
              <a:rPr lang="pl-PL" sz="1350" dirty="0" smtClean="0"/>
              <a:t>.    </a:t>
            </a:r>
          </a:p>
          <a:p>
            <a:pPr algn="ctr" eaLnBrk="0" hangingPunct="0">
              <a:defRPr/>
            </a:pPr>
            <a:endParaRPr lang="pl-PL" sz="1350" b="1" dirty="0">
              <a:solidFill>
                <a:srgbClr val="696464"/>
              </a:solidFill>
              <a:latin typeface="Arial" charset="0"/>
              <a:cs typeface="+mn-cs"/>
              <a:sym typeface="Gill Sans" charset="0"/>
            </a:endParaRPr>
          </a:p>
        </p:txBody>
      </p:sp>
      <p:sp>
        <p:nvSpPr>
          <p:cNvPr id="13" name="Rectangle 2"/>
          <p:cNvSpPr>
            <a:spLocks/>
          </p:cNvSpPr>
          <p:nvPr/>
        </p:nvSpPr>
        <p:spPr bwMode="auto">
          <a:xfrm>
            <a:off x="1475656" y="785731"/>
            <a:ext cx="7014680" cy="550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pl-PL" altLang="pl-PL" sz="2081" b="1" dirty="0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Centrum Technologii Chemicznych i Nanotechnologii (Budynek B)</a:t>
            </a:r>
            <a:endParaRPr lang="en-US" altLang="pl-PL" sz="2081" b="1" dirty="0">
              <a:solidFill>
                <a:srgbClr val="0C387E"/>
              </a:solidFill>
              <a:latin typeface="Aller Bold"/>
              <a:ea typeface="MS PGothic" pitchFamily="34" charset="-128"/>
              <a:cs typeface="Aller Bold"/>
              <a:sym typeface="Aller Bold"/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3156" y="3096110"/>
            <a:ext cx="2470844" cy="1929964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4372204" y="5337564"/>
            <a:ext cx="45686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>
                <a:solidFill>
                  <a:srgbClr val="002D69"/>
                </a:solidFill>
              </a:rPr>
              <a:t>dr Robert Przekop - Koordynator ds. Współpracy z Gospodarką i Zespołu Hal Technologicznych</a:t>
            </a:r>
            <a:endParaRPr lang="pl-PL" b="1" dirty="0"/>
          </a:p>
          <a:p>
            <a:pPr algn="ctr"/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28524051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Prostokąt 12"/>
          <p:cNvSpPr>
            <a:spLocks noChangeArrowheads="1"/>
          </p:cNvSpPr>
          <p:nvPr/>
        </p:nvSpPr>
        <p:spPr bwMode="auto">
          <a:xfrm>
            <a:off x="1709081" y="548680"/>
            <a:ext cx="5976664" cy="944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43" tIns="40821" rIns="81643" bIns="4082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800" b="1" dirty="0" err="1">
                <a:solidFill>
                  <a:srgbClr val="002D69"/>
                </a:solidFill>
              </a:rPr>
              <a:t>Semi-technical</a:t>
            </a:r>
            <a:r>
              <a:rPr lang="pl-PL" altLang="pl-PL" sz="2800" b="1" dirty="0">
                <a:solidFill>
                  <a:srgbClr val="002D69"/>
                </a:solidFill>
              </a:rPr>
              <a:t> </a:t>
            </a:r>
            <a:r>
              <a:rPr lang="pl-PL" altLang="pl-PL" sz="2800" b="1" dirty="0" err="1">
                <a:solidFill>
                  <a:srgbClr val="002D69"/>
                </a:solidFill>
              </a:rPr>
              <a:t>scale</a:t>
            </a:r>
            <a:r>
              <a:rPr lang="pl-PL" altLang="pl-PL" sz="2800" b="1" dirty="0">
                <a:solidFill>
                  <a:srgbClr val="002D69"/>
                </a:solidFill>
              </a:rPr>
              <a:t> </a:t>
            </a:r>
            <a:r>
              <a:rPr lang="pl-PL" altLang="pl-PL" sz="2800" b="1" dirty="0" err="1">
                <a:solidFill>
                  <a:srgbClr val="002D69"/>
                </a:solidFill>
              </a:rPr>
              <a:t>synthesis</a:t>
            </a:r>
            <a:r>
              <a:rPr lang="pl-PL" altLang="pl-PL" sz="2800" b="1" dirty="0">
                <a:solidFill>
                  <a:srgbClr val="002D69"/>
                </a:solidFill>
              </a:rPr>
              <a:t> (</a:t>
            </a:r>
            <a:r>
              <a:rPr lang="pl-PL" altLang="pl-PL" sz="2800" b="1" dirty="0" err="1">
                <a:solidFill>
                  <a:srgbClr val="002D69"/>
                </a:solidFill>
              </a:rPr>
              <a:t>up</a:t>
            </a:r>
            <a:r>
              <a:rPr lang="pl-PL" altLang="pl-PL" sz="2800" b="1" dirty="0">
                <a:solidFill>
                  <a:srgbClr val="002D69"/>
                </a:solidFill>
              </a:rPr>
              <a:t> to 250 - 1000 g per </a:t>
            </a:r>
            <a:r>
              <a:rPr lang="pl-PL" altLang="pl-PL" sz="2800" b="1" dirty="0" err="1">
                <a:solidFill>
                  <a:srgbClr val="002D69"/>
                </a:solidFill>
              </a:rPr>
              <a:t>batch</a:t>
            </a:r>
            <a:r>
              <a:rPr lang="pl-PL" altLang="pl-PL" sz="2800" b="1" dirty="0">
                <a:solidFill>
                  <a:srgbClr val="002D69"/>
                </a:solidFill>
              </a:rPr>
              <a:t>)</a:t>
            </a:r>
            <a:endParaRPr lang="en-US" altLang="pl-PL" sz="2800" b="1" dirty="0">
              <a:solidFill>
                <a:srgbClr val="002D69"/>
              </a:solidFill>
            </a:endParaRPr>
          </a:p>
        </p:txBody>
      </p:sp>
      <p:pic>
        <p:nvPicPr>
          <p:cNvPr id="58371" name="Obraz 4" descr="Obraz zawierający budynek, wewnątrz&#10;&#10;Opis wygenerowany przy bardzo wysokim poziomie pewności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1695450"/>
            <a:ext cx="4175125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Obraz 7" descr="Obraz zawierający wewnątrz, budynek&#10;&#10;Opis wygenerowany przy bardzo wysokim poziomie pewnośc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13" y="1700213"/>
            <a:ext cx="37084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54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9" name="Rectangle 2"/>
          <p:cNvSpPr>
            <a:spLocks/>
          </p:cNvSpPr>
          <p:nvPr/>
        </p:nvSpPr>
        <p:spPr bwMode="auto">
          <a:xfrm>
            <a:off x="1390885" y="1131814"/>
            <a:ext cx="7794844" cy="30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vl="0" algn="ctr"/>
            <a:r>
              <a:rPr lang="pl-PL" sz="1631" b="1" dirty="0">
                <a:solidFill>
                  <a:srgbClr val="002060"/>
                </a:solidFill>
              </a:rPr>
              <a:t>dr inż. Marek Nowicki - koordynator ds. infrastruktury badawczej Budynek C</a:t>
            </a:r>
          </a:p>
        </p:txBody>
      </p:sp>
      <p:sp>
        <p:nvSpPr>
          <p:cNvPr id="126981" name="Rectangle 4"/>
          <p:cNvSpPr>
            <a:spLocks/>
          </p:cNvSpPr>
          <p:nvPr/>
        </p:nvSpPr>
        <p:spPr bwMode="auto">
          <a:xfrm>
            <a:off x="1655566" y="1646635"/>
            <a:ext cx="7172325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ts val="956"/>
              </a:spcBef>
            </a:pPr>
            <a:endParaRPr lang="pl-PL" altLang="pl-PL" sz="1294" b="1">
              <a:solidFill>
                <a:srgbClr val="304049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</p:txBody>
      </p:sp>
      <p:sp>
        <p:nvSpPr>
          <p:cNvPr id="126982" name="Rectangle 5"/>
          <p:cNvSpPr>
            <a:spLocks/>
          </p:cNvSpPr>
          <p:nvPr/>
        </p:nvSpPr>
        <p:spPr bwMode="auto">
          <a:xfrm>
            <a:off x="197516" y="2451812"/>
            <a:ext cx="7695605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ts val="563"/>
              </a:spcBef>
            </a:pPr>
            <a:r>
              <a:rPr lang="en-US" altLang="pl-PL" sz="1294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.</a:t>
            </a:r>
            <a:endParaRPr lang="pl-PL" altLang="pl-PL" sz="1294">
              <a:solidFill>
                <a:srgbClr val="4D4D4D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  <a:p>
            <a:pPr>
              <a:spcBef>
                <a:spcPts val="563"/>
              </a:spcBef>
            </a:pPr>
            <a:endParaRPr lang="pl-PL" altLang="pl-PL" sz="1294">
              <a:solidFill>
                <a:srgbClr val="4D4D4D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  <a:p>
            <a:pPr>
              <a:spcBef>
                <a:spcPts val="563"/>
              </a:spcBef>
            </a:pPr>
            <a:endParaRPr lang="pl-PL" altLang="pl-PL" sz="1294">
              <a:solidFill>
                <a:srgbClr val="4D4D4D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  <a:p>
            <a:pPr>
              <a:spcBef>
                <a:spcPts val="563"/>
              </a:spcBef>
            </a:pPr>
            <a:endParaRPr lang="pl-PL" altLang="pl-PL" sz="1294">
              <a:solidFill>
                <a:srgbClr val="4D4D4D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  <a:p>
            <a:pPr>
              <a:spcBef>
                <a:spcPts val="563"/>
              </a:spcBef>
            </a:pPr>
            <a:endParaRPr lang="pl-PL" altLang="pl-PL" sz="1294">
              <a:solidFill>
                <a:srgbClr val="4D4D4D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  <a:p>
            <a:pPr>
              <a:spcBef>
                <a:spcPts val="563"/>
              </a:spcBef>
            </a:pPr>
            <a:endParaRPr lang="en-US" altLang="pl-PL" sz="1181">
              <a:solidFill>
                <a:srgbClr val="4D4D4D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  <a:p>
            <a:pPr>
              <a:spcBef>
                <a:spcPts val="563"/>
              </a:spcBef>
            </a:pPr>
            <a:endParaRPr lang="en-US" altLang="pl-PL" sz="394">
              <a:solidFill>
                <a:srgbClr val="4D4D4D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</p:txBody>
      </p:sp>
      <p:sp>
        <p:nvSpPr>
          <p:cNvPr id="126983" name="Rectangle 8"/>
          <p:cNvSpPr>
            <a:spLocks/>
          </p:cNvSpPr>
          <p:nvPr/>
        </p:nvSpPr>
        <p:spPr bwMode="auto">
          <a:xfrm>
            <a:off x="642937" y="2619078"/>
            <a:ext cx="235744" cy="235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altLang="pl-PL" sz="1631">
                <a:solidFill>
                  <a:srgbClr val="FFFFFF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1</a:t>
            </a:r>
          </a:p>
        </p:txBody>
      </p:sp>
      <p:sp>
        <p:nvSpPr>
          <p:cNvPr id="126984" name="Prostokąt 2"/>
          <p:cNvSpPr>
            <a:spLocks noChangeArrowheads="1"/>
          </p:cNvSpPr>
          <p:nvPr/>
        </p:nvSpPr>
        <p:spPr bwMode="auto">
          <a:xfrm>
            <a:off x="874040" y="5062127"/>
            <a:ext cx="7326822" cy="799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1425" tIns="25716" rIns="51425" bIns="25716">
            <a:spAutoFit/>
          </a:bodyPr>
          <a:lstStyle/>
          <a:p>
            <a:pPr algn="ctr">
              <a:lnSpc>
                <a:spcPct val="90000"/>
              </a:lnSpc>
            </a:pPr>
            <a:r>
              <a:rPr lang="pl-PL" sz="1350" b="1"/>
              <a:t>Jednym z głównych i priorytetowych celów Centrum jest analityka usługowa dla przedsiębiorstw i przemysłu. Poszczególne pracownie wyposażone są </a:t>
            </a:r>
            <a:br>
              <a:rPr lang="pl-PL" sz="1350" b="1"/>
            </a:br>
            <a:r>
              <a:rPr lang="pl-PL" sz="1350" b="1"/>
              <a:t>w najnowocześniejszy i najbardziej zaawansowany sprzęt analityczny umożliwiający wykonywanie kompleksowych badań</a:t>
            </a:r>
            <a:endParaRPr lang="pl-PL" altLang="pl-PL" sz="1294" b="1"/>
          </a:p>
        </p:txBody>
      </p:sp>
      <p:sp>
        <p:nvSpPr>
          <p:cNvPr id="3" name="Prostokąt 2"/>
          <p:cNvSpPr/>
          <p:nvPr/>
        </p:nvSpPr>
        <p:spPr>
          <a:xfrm>
            <a:off x="3018655" y="2873511"/>
            <a:ext cx="4002495" cy="2059663"/>
          </a:xfrm>
          <a:prstGeom prst="rect">
            <a:avLst/>
          </a:prstGeom>
        </p:spPr>
        <p:txBody>
          <a:bodyPr wrap="square" lIns="51425" tIns="25716" rIns="51425" bIns="25716">
            <a:spAutoFit/>
          </a:bodyPr>
          <a:lstStyle/>
          <a:p>
            <a:pPr marL="192840" indent="-192840">
              <a:buFont typeface="Arial" panose="020B0604020202020204" pitchFamily="34" charset="0"/>
              <a:buChar char="•"/>
            </a:pPr>
            <a:r>
              <a:rPr lang="pl-PL" sz="1631"/>
              <a:t>Mikroskopii,</a:t>
            </a:r>
          </a:p>
          <a:p>
            <a:pPr marL="192840" indent="-192840">
              <a:buFont typeface="Arial" panose="020B0604020202020204" pitchFamily="34" charset="0"/>
              <a:buChar char="•"/>
            </a:pPr>
            <a:r>
              <a:rPr lang="pl-PL" sz="1631"/>
              <a:t>Badań </a:t>
            </a:r>
            <a:r>
              <a:rPr lang="pl-PL" sz="1631" err="1"/>
              <a:t>Nanomechanicznych</a:t>
            </a:r>
            <a:r>
              <a:rPr lang="pl-PL" sz="1631"/>
              <a:t>,</a:t>
            </a:r>
          </a:p>
          <a:p>
            <a:pPr marL="192840" indent="-192840">
              <a:buFont typeface="Arial" panose="020B0604020202020204" pitchFamily="34" charset="0"/>
              <a:buChar char="•"/>
            </a:pPr>
            <a:r>
              <a:rPr lang="pl-PL" sz="1631"/>
              <a:t>Nanotechnologii,</a:t>
            </a:r>
          </a:p>
          <a:p>
            <a:pPr marL="192840" indent="-192840">
              <a:buFont typeface="Arial" panose="020B0604020202020204" pitchFamily="34" charset="0"/>
              <a:buChar char="•"/>
            </a:pPr>
            <a:r>
              <a:rPr lang="pl-PL" sz="1631"/>
              <a:t>Magnetycznego Rezonansu Jądrowego, </a:t>
            </a:r>
          </a:p>
          <a:p>
            <a:pPr marL="192840" indent="-192840">
              <a:buFont typeface="Arial" panose="020B0604020202020204" pitchFamily="34" charset="0"/>
              <a:buChar char="•"/>
            </a:pPr>
            <a:r>
              <a:rPr lang="pl-PL" sz="1631"/>
              <a:t>Analizy Termicznej, </a:t>
            </a:r>
          </a:p>
          <a:p>
            <a:pPr marL="192840" indent="-192840">
              <a:buFont typeface="Arial" panose="020B0604020202020204" pitchFamily="34" charset="0"/>
              <a:buChar char="•"/>
            </a:pPr>
            <a:r>
              <a:rPr lang="pl-PL" sz="1631"/>
              <a:t>Spektroskopii Mas,</a:t>
            </a:r>
          </a:p>
          <a:p>
            <a:pPr marL="192840" indent="-192840">
              <a:buFont typeface="Arial" panose="020B0604020202020204" pitchFamily="34" charset="0"/>
              <a:buChar char="•"/>
            </a:pPr>
            <a:r>
              <a:rPr lang="pl-PL" sz="1631"/>
              <a:t>Analizy Powierzchni,</a:t>
            </a:r>
          </a:p>
          <a:p>
            <a:pPr marL="192840" indent="-192840">
              <a:buFont typeface="Arial" panose="020B0604020202020204" pitchFamily="34" charset="0"/>
              <a:buChar char="•"/>
            </a:pPr>
            <a:r>
              <a:rPr lang="pl-PL" sz="1631"/>
              <a:t>Chromatografii.  </a:t>
            </a:r>
          </a:p>
        </p:txBody>
      </p:sp>
      <p:sp>
        <p:nvSpPr>
          <p:cNvPr id="6" name="Prostokąt zaokrąglony 5"/>
          <p:cNvSpPr/>
          <p:nvPr/>
        </p:nvSpPr>
        <p:spPr bwMode="auto">
          <a:xfrm>
            <a:off x="760812" y="5013663"/>
            <a:ext cx="7736360" cy="850595"/>
          </a:xfrm>
          <a:prstGeom prst="round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51425" tIns="25716" rIns="51425" bIns="25716" numCol="1" spcCol="0" rtlCol="0" anchor="t" anchorCtr="0" compatLnSpc="1">
            <a:prstTxWarp prst="textNoShape">
              <a:avLst/>
            </a:prstTxWarp>
          </a:bodyPr>
          <a:lstStyle/>
          <a:p>
            <a:pPr algn="ctr" defTabSz="514231"/>
            <a:endParaRPr lang="pl-PL">
              <a:sym typeface="Gill Sans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1048361" y="1560758"/>
            <a:ext cx="7943081" cy="1151081"/>
          </a:xfrm>
          <a:prstGeom prst="rect">
            <a:avLst/>
          </a:prstGeom>
        </p:spPr>
        <p:txBody>
          <a:bodyPr wrap="square" lIns="51425" tIns="25716" rIns="51425" bIns="25716">
            <a:spAutoFit/>
          </a:bodyPr>
          <a:lstStyle/>
          <a:p>
            <a:pPr algn="ctr"/>
            <a:endParaRPr lang="pl-PL" sz="619" b="1" dirty="0">
              <a:solidFill>
                <a:srgbClr val="002060"/>
              </a:solidFill>
            </a:endParaRPr>
          </a:p>
          <a:p>
            <a:pPr algn="ctr"/>
            <a:r>
              <a:rPr lang="pl-PL" sz="1631" b="1" dirty="0">
                <a:solidFill>
                  <a:srgbClr val="0070C0"/>
                </a:solidFill>
              </a:rPr>
              <a:t>Dysponuje ono unikatową aparaturą naukowo-badawczą oraz specjalistycznym wyposażeniem laboratoryjnym. </a:t>
            </a:r>
          </a:p>
          <a:p>
            <a:pPr algn="ctr"/>
            <a:r>
              <a:rPr lang="pl-PL" sz="1631" b="1" dirty="0">
                <a:solidFill>
                  <a:srgbClr val="0070C0"/>
                </a:solidFill>
              </a:rPr>
              <a:t>Pracownie Centrum Badań Materiałowych oferują następujące usługi analityczne dla nauki i przemysłu</a:t>
            </a:r>
          </a:p>
        </p:txBody>
      </p:sp>
      <p:sp>
        <p:nvSpPr>
          <p:cNvPr id="17" name="Rectangle 2"/>
          <p:cNvSpPr>
            <a:spLocks/>
          </p:cNvSpPr>
          <p:nvPr/>
        </p:nvSpPr>
        <p:spPr bwMode="auto">
          <a:xfrm>
            <a:off x="1743729" y="586813"/>
            <a:ext cx="7014680" cy="30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pl-PL" altLang="pl-PL" sz="2081" b="1" dirty="0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Centrum Badań Materiałowych (Budynek C)</a:t>
            </a:r>
          </a:p>
        </p:txBody>
      </p:sp>
    </p:spTree>
    <p:extLst>
      <p:ext uri="{BB962C8B-B14F-4D97-AF65-F5344CB8AC3E}">
        <p14:creationId xmlns:p14="http://schemas.microsoft.com/office/powerpoint/2010/main" val="40464921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9" name="Rectangle 2"/>
          <p:cNvSpPr>
            <a:spLocks/>
          </p:cNvSpPr>
          <p:nvPr/>
        </p:nvSpPr>
        <p:spPr bwMode="auto">
          <a:xfrm>
            <a:off x="1697535" y="1260873"/>
            <a:ext cx="6393656" cy="30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endParaRPr lang="pl-PL" altLang="pl-PL" sz="2081">
              <a:solidFill>
                <a:srgbClr val="0C387E"/>
              </a:solidFill>
              <a:latin typeface="Aller Bold"/>
              <a:ea typeface="MS PGothic" pitchFamily="34" charset="-128"/>
              <a:cs typeface="Aller Bold"/>
              <a:sym typeface="Aller Bold"/>
            </a:endParaRPr>
          </a:p>
        </p:txBody>
      </p:sp>
      <p:sp>
        <p:nvSpPr>
          <p:cNvPr id="126981" name="Rectangle 4"/>
          <p:cNvSpPr>
            <a:spLocks/>
          </p:cNvSpPr>
          <p:nvPr/>
        </p:nvSpPr>
        <p:spPr bwMode="auto">
          <a:xfrm>
            <a:off x="1655566" y="1646635"/>
            <a:ext cx="7172325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ts val="956"/>
              </a:spcBef>
            </a:pPr>
            <a:endParaRPr lang="pl-PL" altLang="pl-PL" sz="1294" b="1">
              <a:solidFill>
                <a:srgbClr val="304049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</p:txBody>
      </p:sp>
      <p:sp>
        <p:nvSpPr>
          <p:cNvPr id="126982" name="Rectangle 5"/>
          <p:cNvSpPr>
            <a:spLocks/>
          </p:cNvSpPr>
          <p:nvPr/>
        </p:nvSpPr>
        <p:spPr bwMode="auto">
          <a:xfrm>
            <a:off x="1257756" y="1849325"/>
            <a:ext cx="7695605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ts val="563"/>
              </a:spcBef>
            </a:pPr>
            <a:r>
              <a:rPr lang="en-US" altLang="pl-PL" sz="1294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.</a:t>
            </a:r>
            <a:endParaRPr lang="pl-PL" altLang="pl-PL" sz="1294">
              <a:solidFill>
                <a:srgbClr val="4D4D4D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  <a:p>
            <a:pPr>
              <a:spcBef>
                <a:spcPts val="563"/>
              </a:spcBef>
            </a:pPr>
            <a:endParaRPr lang="pl-PL" altLang="pl-PL" sz="1294">
              <a:solidFill>
                <a:srgbClr val="4D4D4D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  <a:p>
            <a:pPr>
              <a:spcBef>
                <a:spcPts val="563"/>
              </a:spcBef>
            </a:pPr>
            <a:endParaRPr lang="pl-PL" altLang="pl-PL" sz="1294">
              <a:solidFill>
                <a:srgbClr val="4D4D4D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  <a:p>
            <a:pPr>
              <a:spcBef>
                <a:spcPts val="563"/>
              </a:spcBef>
            </a:pPr>
            <a:endParaRPr lang="pl-PL" altLang="pl-PL" sz="1294">
              <a:solidFill>
                <a:srgbClr val="4D4D4D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  <a:p>
            <a:pPr>
              <a:spcBef>
                <a:spcPts val="563"/>
              </a:spcBef>
            </a:pPr>
            <a:endParaRPr lang="pl-PL" altLang="pl-PL" sz="1294">
              <a:solidFill>
                <a:srgbClr val="4D4D4D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  <a:p>
            <a:pPr>
              <a:spcBef>
                <a:spcPts val="563"/>
              </a:spcBef>
            </a:pPr>
            <a:endParaRPr lang="en-US" altLang="pl-PL" sz="1181">
              <a:solidFill>
                <a:srgbClr val="4D4D4D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  <a:p>
            <a:pPr>
              <a:spcBef>
                <a:spcPts val="563"/>
              </a:spcBef>
            </a:pPr>
            <a:endParaRPr lang="en-US" altLang="pl-PL" sz="394">
              <a:solidFill>
                <a:srgbClr val="4D4D4D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</p:txBody>
      </p:sp>
      <p:sp>
        <p:nvSpPr>
          <p:cNvPr id="126983" name="Rectangle 8"/>
          <p:cNvSpPr>
            <a:spLocks/>
          </p:cNvSpPr>
          <p:nvPr/>
        </p:nvSpPr>
        <p:spPr bwMode="auto">
          <a:xfrm>
            <a:off x="642937" y="2619078"/>
            <a:ext cx="235744" cy="235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altLang="pl-PL" sz="1631">
                <a:solidFill>
                  <a:srgbClr val="FFFFFF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1</a:t>
            </a:r>
          </a:p>
        </p:txBody>
      </p:sp>
      <p:sp>
        <p:nvSpPr>
          <p:cNvPr id="2" name="Prostokąt 1"/>
          <p:cNvSpPr/>
          <p:nvPr/>
        </p:nvSpPr>
        <p:spPr>
          <a:xfrm>
            <a:off x="166125" y="1652428"/>
            <a:ext cx="8800680" cy="4370937"/>
          </a:xfrm>
          <a:prstGeom prst="rect">
            <a:avLst/>
          </a:prstGeom>
        </p:spPr>
        <p:txBody>
          <a:bodyPr wrap="square" lIns="51425" tIns="25716" rIns="51425" bIns="25716">
            <a:spAutoFit/>
          </a:bodyPr>
          <a:lstStyle/>
          <a:p>
            <a:pPr lvl="0" algn="ctr"/>
            <a:r>
              <a:rPr lang="pl-PL" sz="1631" b="1" dirty="0">
                <a:solidFill>
                  <a:srgbClr val="002060"/>
                </a:solidFill>
              </a:rPr>
              <a:t>dr Jakub Rybka - koordynator ds. infrastruktury badawczej Budynek A</a:t>
            </a:r>
            <a:endParaRPr lang="pl-PL" sz="1631" b="1" dirty="0">
              <a:solidFill>
                <a:srgbClr val="0070C0"/>
              </a:solidFill>
            </a:endParaRPr>
          </a:p>
          <a:p>
            <a:pPr algn="ctr"/>
            <a:r>
              <a:rPr lang="pl-PL" sz="1631" b="1" dirty="0">
                <a:solidFill>
                  <a:srgbClr val="0070C0"/>
                </a:solidFill>
              </a:rPr>
              <a:t>Komplementarne wyposażenie Centrum Biotechnologii pozwala na prowadzenie badań we współpracy z innymi ośrodkami naukowo – badawczymi oraz przedsiębiorstwami w szerokim zakresie tematycznym</a:t>
            </a:r>
            <a:endParaRPr lang="pl-PL" sz="13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57116" indent="-257116">
              <a:buFont typeface="Arial" panose="020B0604020202020204" pitchFamily="34" charset="0"/>
              <a:buChar char="•"/>
            </a:pPr>
            <a:endParaRPr lang="pl-PL" sz="135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l-PL" sz="135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Zaawansowane biotechnologie </a:t>
            </a:r>
            <a:r>
              <a:rPr lang="pl-PL" sz="13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13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13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Przemysłowe, roślinne i medyczne biotechnologie do produkcji substancji chemicznych i biochemicznych, jak również terapii i diagnostyki (w tym badania biopreparatów i </a:t>
            </a:r>
            <a:r>
              <a:rPr lang="pl-PL" sz="135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biofarmaceutyków</a:t>
            </a:r>
            <a:r>
              <a:rPr lang="pl-PL" sz="13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</a:t>
            </a:r>
          </a:p>
          <a:p>
            <a:endParaRPr lang="pl-PL" sz="13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57116" indent="-257116">
              <a:buFont typeface="Arial" panose="020B0604020202020204" pitchFamily="34" charset="0"/>
              <a:buChar char="•"/>
            </a:pPr>
            <a:endParaRPr lang="pl-PL" sz="13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l-PL" sz="1631" b="1" dirty="0">
                <a:solidFill>
                  <a:srgbClr val="0070C0"/>
                </a:solidFill>
              </a:rPr>
              <a:t>Centrum Biotechnologii zostało zaprojektowane, aby umożliwić prowadzenie zintegrowanych badań w najbardziej istotnych obszarach nowoczesnej biologii stosowanej. Podzielone jest na cztery bloki badawczo-rozwojowe</a:t>
            </a:r>
            <a:r>
              <a:rPr lang="pl-PL" sz="1631" b="1" dirty="0">
                <a:solidFill>
                  <a:srgbClr val="002060"/>
                </a:solidFill>
              </a:rPr>
              <a:t>:</a:t>
            </a:r>
          </a:p>
          <a:p>
            <a:endParaRPr lang="pl-PL" sz="1350" dirty="0"/>
          </a:p>
          <a:p>
            <a:pPr marL="192840" indent="-192840">
              <a:buFont typeface="Arial" panose="020B0604020202020204" pitchFamily="34" charset="0"/>
              <a:buChar char="•"/>
            </a:pPr>
            <a:r>
              <a:rPr lang="pl-PL" sz="1350" dirty="0"/>
              <a:t>Blok Biotechnologii Medycznej,</a:t>
            </a:r>
          </a:p>
          <a:p>
            <a:pPr marL="192840" indent="-192840">
              <a:buFont typeface="Arial" panose="020B0604020202020204" pitchFamily="34" charset="0"/>
              <a:buChar char="•"/>
            </a:pPr>
            <a:r>
              <a:rPr lang="pl-PL" sz="1350" dirty="0"/>
              <a:t>Blok Biotechnologii Roślin wraz ze Szklarnią</a:t>
            </a:r>
          </a:p>
          <a:p>
            <a:pPr marL="192840" indent="-192840">
              <a:buFont typeface="Arial" panose="020B0604020202020204" pitchFamily="34" charset="0"/>
              <a:buChar char="•"/>
            </a:pPr>
            <a:r>
              <a:rPr lang="pl-PL" sz="1350" dirty="0"/>
              <a:t>Blok Biotechnologii Przemysłowej,</a:t>
            </a:r>
          </a:p>
          <a:p>
            <a:pPr marL="192840" indent="-192840">
              <a:buFont typeface="Arial" panose="020B0604020202020204" pitchFamily="34" charset="0"/>
              <a:buChar char="•"/>
            </a:pPr>
            <a:r>
              <a:rPr lang="pl-PL" sz="1350" dirty="0"/>
              <a:t>Zwierzętarnię.</a:t>
            </a:r>
          </a:p>
          <a:p>
            <a:endParaRPr lang="pl-PL" dirty="0"/>
          </a:p>
        </p:txBody>
      </p:sp>
      <p:sp>
        <p:nvSpPr>
          <p:cNvPr id="14" name="Rectangle 2"/>
          <p:cNvSpPr>
            <a:spLocks/>
          </p:cNvSpPr>
          <p:nvPr/>
        </p:nvSpPr>
        <p:spPr bwMode="auto">
          <a:xfrm>
            <a:off x="1257756" y="875111"/>
            <a:ext cx="7014680" cy="30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pl-PL" altLang="pl-PL" sz="2081" b="1" dirty="0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Centrum Biotechnologii (Budynek A)</a:t>
            </a:r>
            <a:endParaRPr lang="en-US" altLang="pl-PL" sz="2081" b="1" dirty="0">
              <a:solidFill>
                <a:srgbClr val="0C387E"/>
              </a:solidFill>
              <a:latin typeface="Aller Bold"/>
              <a:ea typeface="MS PGothic" pitchFamily="34" charset="-128"/>
              <a:cs typeface="Aller Bold"/>
              <a:sym typeface="Aller Bold"/>
            </a:endParaRPr>
          </a:p>
        </p:txBody>
      </p:sp>
    </p:spTree>
    <p:extLst>
      <p:ext uri="{BB962C8B-B14F-4D97-AF65-F5344CB8AC3E}">
        <p14:creationId xmlns:p14="http://schemas.microsoft.com/office/powerpoint/2010/main" val="17502971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5" name="Rectangle 4"/>
          <p:cNvSpPr>
            <a:spLocks/>
          </p:cNvSpPr>
          <p:nvPr/>
        </p:nvSpPr>
        <p:spPr bwMode="auto">
          <a:xfrm>
            <a:off x="1655566" y="1646635"/>
            <a:ext cx="7172325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ts val="956"/>
              </a:spcBef>
            </a:pPr>
            <a:endParaRPr lang="pl-PL" altLang="pl-PL" sz="1294" b="1">
              <a:solidFill>
                <a:srgbClr val="304049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</p:txBody>
      </p:sp>
      <p:sp>
        <p:nvSpPr>
          <p:cNvPr id="76806" name="Rectangle 5"/>
          <p:cNvSpPr>
            <a:spLocks/>
          </p:cNvSpPr>
          <p:nvPr/>
        </p:nvSpPr>
        <p:spPr bwMode="auto">
          <a:xfrm>
            <a:off x="1048347" y="2376191"/>
            <a:ext cx="7695605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ts val="563"/>
              </a:spcBef>
            </a:pPr>
            <a:r>
              <a:rPr lang="en-US" altLang="pl-PL" sz="1294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.</a:t>
            </a:r>
            <a:endParaRPr lang="pl-PL" altLang="pl-PL" sz="1294">
              <a:solidFill>
                <a:srgbClr val="4D4D4D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  <a:p>
            <a:pPr>
              <a:spcBef>
                <a:spcPts val="563"/>
              </a:spcBef>
            </a:pPr>
            <a:endParaRPr lang="pl-PL" altLang="pl-PL" sz="1294">
              <a:solidFill>
                <a:srgbClr val="4D4D4D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  <a:p>
            <a:pPr>
              <a:spcBef>
                <a:spcPts val="563"/>
              </a:spcBef>
            </a:pPr>
            <a:endParaRPr lang="pl-PL" altLang="pl-PL" sz="1294">
              <a:solidFill>
                <a:srgbClr val="4D4D4D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  <a:p>
            <a:pPr>
              <a:spcBef>
                <a:spcPts val="563"/>
              </a:spcBef>
            </a:pPr>
            <a:endParaRPr lang="pl-PL" altLang="pl-PL" sz="1294">
              <a:solidFill>
                <a:srgbClr val="4D4D4D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  <a:p>
            <a:pPr>
              <a:spcBef>
                <a:spcPts val="563"/>
              </a:spcBef>
            </a:pPr>
            <a:endParaRPr lang="pl-PL" altLang="pl-PL" sz="1294">
              <a:solidFill>
                <a:srgbClr val="4D4D4D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  <a:p>
            <a:pPr>
              <a:spcBef>
                <a:spcPts val="563"/>
              </a:spcBef>
            </a:pPr>
            <a:endParaRPr lang="en-US" altLang="pl-PL" sz="1181">
              <a:solidFill>
                <a:srgbClr val="4D4D4D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  <a:p>
            <a:pPr>
              <a:spcBef>
                <a:spcPts val="563"/>
              </a:spcBef>
            </a:pPr>
            <a:endParaRPr lang="en-US" altLang="pl-PL" sz="394">
              <a:solidFill>
                <a:srgbClr val="4D4D4D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</p:txBody>
      </p:sp>
      <p:sp>
        <p:nvSpPr>
          <p:cNvPr id="76807" name="Rectangle 8"/>
          <p:cNvSpPr>
            <a:spLocks/>
          </p:cNvSpPr>
          <p:nvPr/>
        </p:nvSpPr>
        <p:spPr bwMode="auto">
          <a:xfrm>
            <a:off x="642937" y="2619078"/>
            <a:ext cx="235744" cy="235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altLang="pl-PL" sz="1631">
                <a:solidFill>
                  <a:srgbClr val="FFFFFF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1</a:t>
            </a:r>
          </a:p>
        </p:txBody>
      </p:sp>
      <p:sp>
        <p:nvSpPr>
          <p:cNvPr id="76808" name="Prostokąt 2"/>
          <p:cNvSpPr>
            <a:spLocks noChangeArrowheads="1"/>
          </p:cNvSpPr>
          <p:nvPr/>
        </p:nvSpPr>
        <p:spPr bwMode="auto">
          <a:xfrm>
            <a:off x="2101156" y="4976517"/>
            <a:ext cx="4572000" cy="23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1425" tIns="25716" rIns="51425" bIns="25716">
            <a:spAutoFit/>
          </a:bodyPr>
          <a:lstStyle/>
          <a:p>
            <a:pPr algn="just">
              <a:lnSpc>
                <a:spcPct val="90000"/>
              </a:lnSpc>
            </a:pPr>
            <a:endParaRPr lang="pl-PL" altLang="pl-PL" sz="1294" b="1"/>
          </a:p>
        </p:txBody>
      </p:sp>
      <p:sp>
        <p:nvSpPr>
          <p:cNvPr id="76809" name="Prostokąt 1"/>
          <p:cNvSpPr>
            <a:spLocks noChangeArrowheads="1"/>
          </p:cNvSpPr>
          <p:nvPr/>
        </p:nvSpPr>
        <p:spPr bwMode="auto">
          <a:xfrm>
            <a:off x="883147" y="1776116"/>
            <a:ext cx="7781330" cy="3791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1425" tIns="25716" rIns="51425" bIns="25716">
            <a:spAutoFit/>
          </a:bodyPr>
          <a:lstStyle/>
          <a:p>
            <a:pPr defTabSz="815963"/>
            <a:r>
              <a:rPr lang="pl-PL" altLang="pl-PL" sz="1350" b="1" dirty="0">
                <a:solidFill>
                  <a:srgbClr val="C00000"/>
                </a:solidFill>
                <a:ea typeface="Calibri" pitchFamily="34" charset="0"/>
              </a:rPr>
              <a:t>Zaawansowane technologie chemiczne i nanotechnologie</a:t>
            </a:r>
            <a:r>
              <a:rPr lang="pl-PL" altLang="pl-PL" sz="1350" dirty="0">
                <a:solidFill>
                  <a:srgbClr val="222222"/>
                </a:solidFill>
                <a:ea typeface="Calibri" pitchFamily="34" charset="0"/>
              </a:rPr>
              <a:t/>
            </a:r>
            <a:br>
              <a:rPr lang="pl-PL" altLang="pl-PL" sz="1350" dirty="0">
                <a:solidFill>
                  <a:srgbClr val="222222"/>
                </a:solidFill>
                <a:ea typeface="Calibri" pitchFamily="34" charset="0"/>
              </a:rPr>
            </a:br>
            <a:r>
              <a:rPr lang="pl-PL" altLang="pl-PL" sz="1350" dirty="0">
                <a:solidFill>
                  <a:srgbClr val="222222"/>
                </a:solidFill>
                <a:ea typeface="Calibri" pitchFamily="34" charset="0"/>
              </a:rPr>
              <a:t/>
            </a:r>
            <a:br>
              <a:rPr lang="pl-PL" altLang="pl-PL" sz="1350" dirty="0">
                <a:solidFill>
                  <a:srgbClr val="222222"/>
                </a:solidFill>
                <a:ea typeface="Calibri" pitchFamily="34" charset="0"/>
              </a:rPr>
            </a:br>
            <a:r>
              <a:rPr lang="pl-PL" altLang="pl-PL" sz="1350" b="1" dirty="0">
                <a:ea typeface="Calibri" pitchFamily="34" charset="0"/>
              </a:rPr>
              <a:t>Molekularne i makromolekularne wysoko przetworzone substancje chemiczne i materiały hybrydowe o specjalnych zastosowaniach.</a:t>
            </a:r>
            <a:r>
              <a:rPr lang="pl-PL" altLang="pl-PL" sz="1350" dirty="0">
                <a:ea typeface="Calibri" pitchFamily="34" charset="0"/>
              </a:rPr>
              <a:t/>
            </a:r>
            <a:br>
              <a:rPr lang="pl-PL" altLang="pl-PL" sz="1350" dirty="0">
                <a:ea typeface="Calibri" pitchFamily="34" charset="0"/>
              </a:rPr>
            </a:br>
            <a:r>
              <a:rPr lang="pl-PL" altLang="pl-PL" sz="13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</a:rPr>
              <a:t/>
            </a:r>
            <a:br>
              <a:rPr lang="pl-PL" altLang="pl-PL" sz="13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</a:rPr>
            </a:br>
            <a:r>
              <a:rPr lang="pl-PL" altLang="pl-PL" sz="1350" dirty="0">
                <a:ea typeface="Calibri" pitchFamily="34" charset="0"/>
              </a:rPr>
              <a:t>• Projektowanie i rozwój oryginalnych syntez chemikaliów i biochemikaliów (farmaceutyki, chemia rolnicza) – odczynniki organiczne, metaloorganiczne i nieorganiczne (chiralne cząsteczki, </a:t>
            </a:r>
            <a:r>
              <a:rPr lang="pl-PL" altLang="pl-PL" sz="1350" dirty="0" err="1">
                <a:ea typeface="Calibri" pitchFamily="34" charset="0"/>
              </a:rPr>
              <a:t>funkcjonalizowane</a:t>
            </a:r>
            <a:r>
              <a:rPr lang="pl-PL" altLang="pl-PL" sz="1350" dirty="0">
                <a:ea typeface="Calibri" pitchFamily="34" charset="0"/>
              </a:rPr>
              <a:t> związki krzemoorganiczne i organiczne, związki metaloorganiczne do syntezy organicznej, ciecze jonowe, inicjatory polimeryzacji, katalizatory, materiały zeolitowe, itp.)</a:t>
            </a:r>
            <a:br>
              <a:rPr lang="pl-PL" altLang="pl-PL" sz="1350" dirty="0">
                <a:ea typeface="Calibri" pitchFamily="34" charset="0"/>
              </a:rPr>
            </a:br>
            <a:r>
              <a:rPr lang="pl-PL" altLang="pl-PL" sz="1350" dirty="0">
                <a:ea typeface="Calibri" pitchFamily="34" charset="0"/>
              </a:rPr>
              <a:t>• Nanokompozyty polimerowe jak hybrydowe materiały organiczno-nieorganiczne (</a:t>
            </a:r>
            <a:r>
              <a:rPr lang="pl-PL" altLang="pl-PL" sz="1350" dirty="0" err="1">
                <a:ea typeface="Calibri" pitchFamily="34" charset="0"/>
              </a:rPr>
              <a:t>funkcjonalizowane</a:t>
            </a:r>
            <a:r>
              <a:rPr lang="pl-PL" altLang="pl-PL" sz="1350" dirty="0">
                <a:ea typeface="Calibri" pitchFamily="34" charset="0"/>
              </a:rPr>
              <a:t> </a:t>
            </a:r>
            <a:r>
              <a:rPr lang="pl-PL" altLang="pl-PL" sz="1350" dirty="0" err="1">
                <a:ea typeface="Calibri" pitchFamily="34" charset="0"/>
              </a:rPr>
              <a:t>silseskwioksany</a:t>
            </a:r>
            <a:r>
              <a:rPr lang="pl-PL" altLang="pl-PL" sz="1350" dirty="0">
                <a:ea typeface="Calibri" pitchFamily="34" charset="0"/>
              </a:rPr>
              <a:t>, modyfikowane krzemionki, </a:t>
            </a:r>
            <a:r>
              <a:rPr lang="pl-PL" altLang="pl-PL" sz="1350" dirty="0" err="1">
                <a:ea typeface="Calibri" pitchFamily="34" charset="0"/>
              </a:rPr>
              <a:t>eko</a:t>
            </a:r>
            <a:r>
              <a:rPr lang="pl-PL" altLang="pl-PL" sz="1350" dirty="0">
                <a:ea typeface="Calibri" pitchFamily="34" charset="0"/>
              </a:rPr>
              <a:t>-kompozyty polimerowe wzmacnianie włókien naturalnych)</a:t>
            </a:r>
            <a:br>
              <a:rPr lang="pl-PL" altLang="pl-PL" sz="1350" dirty="0">
                <a:ea typeface="Calibri" pitchFamily="34" charset="0"/>
              </a:rPr>
            </a:br>
            <a:r>
              <a:rPr lang="pl-PL" altLang="pl-PL" sz="1350" dirty="0">
                <a:ea typeface="Calibri" pitchFamily="34" charset="0"/>
              </a:rPr>
              <a:t>• Nanokompozyty węglowe jako materiały do zastosowań optoelektronicznych i elektrochemicznych źródeł magazynowania energii elektrycznej oraz innych zastosowań</a:t>
            </a:r>
          </a:p>
          <a:p>
            <a:pPr defTabSz="815963"/>
            <a:r>
              <a:rPr lang="pl-PL" altLang="pl-PL" sz="1350" dirty="0">
                <a:ea typeface="Calibri" pitchFamily="34" charset="0"/>
              </a:rPr>
              <a:t>• Nowa generacja nanomateriałów i ich prekursorów</a:t>
            </a:r>
            <a:br>
              <a:rPr lang="pl-PL" altLang="pl-PL" sz="1350" dirty="0">
                <a:ea typeface="Calibri" pitchFamily="34" charset="0"/>
              </a:rPr>
            </a:br>
            <a:r>
              <a:rPr lang="pl-PL" altLang="pl-PL" sz="1350" dirty="0">
                <a:ea typeface="Calibri" pitchFamily="34" charset="0"/>
              </a:rPr>
              <a:t>• Materiały funkcjonalne (</a:t>
            </a:r>
            <a:r>
              <a:rPr lang="pl-PL" altLang="pl-PL" sz="1350" dirty="0" err="1">
                <a:ea typeface="Calibri" pitchFamily="34" charset="0"/>
              </a:rPr>
              <a:t>biokompatybilne</a:t>
            </a:r>
            <a:r>
              <a:rPr lang="pl-PL" altLang="pl-PL" sz="1350" dirty="0">
                <a:ea typeface="Calibri" pitchFamily="34" charset="0"/>
              </a:rPr>
              <a:t> i biodegradowalne o specjalnych właściwościach)</a:t>
            </a:r>
            <a:br>
              <a:rPr lang="pl-PL" altLang="pl-PL" sz="1350" dirty="0">
                <a:ea typeface="Calibri" pitchFamily="34" charset="0"/>
              </a:rPr>
            </a:br>
            <a:r>
              <a:rPr lang="pl-PL" altLang="pl-PL" sz="1350" dirty="0">
                <a:ea typeface="Calibri" pitchFamily="34" charset="0"/>
              </a:rPr>
              <a:t>• Inteligentne materiały o specjalnych właściwościach  i  zastosowaniach (optoelektronicznych, mechanicznych i magnetycznych) </a:t>
            </a:r>
          </a:p>
        </p:txBody>
      </p:sp>
      <p:grpSp>
        <p:nvGrpSpPr>
          <p:cNvPr id="76810" name="Group 9"/>
          <p:cNvGrpSpPr>
            <a:grpSpLocks/>
          </p:cNvGrpSpPr>
          <p:nvPr/>
        </p:nvGrpSpPr>
        <p:grpSpPr bwMode="auto">
          <a:xfrm>
            <a:off x="531323" y="1734147"/>
            <a:ext cx="357188" cy="392906"/>
            <a:chOff x="0" y="0"/>
            <a:chExt cx="400" cy="440"/>
          </a:xfrm>
        </p:grpSpPr>
        <p:sp>
          <p:nvSpPr>
            <p:cNvPr id="76811" name="Freeform 10"/>
            <p:cNvSpPr>
              <a:spLocks/>
            </p:cNvSpPr>
            <p:nvPr/>
          </p:nvSpPr>
          <p:spPr bwMode="auto">
            <a:xfrm rot="10800000">
              <a:off x="0" y="0"/>
              <a:ext cx="400" cy="440"/>
            </a:xfrm>
            <a:custGeom>
              <a:avLst/>
              <a:gdLst>
                <a:gd name="T0" fmla="*/ 0 w 21459"/>
                <a:gd name="T1" fmla="*/ 7 h 20446"/>
                <a:gd name="T2" fmla="*/ 0 w 21459"/>
                <a:gd name="T3" fmla="*/ 3 h 20446"/>
                <a:gd name="T4" fmla="*/ 1 w 21459"/>
                <a:gd name="T5" fmla="*/ 2 h 20446"/>
                <a:gd name="T6" fmla="*/ 3 w 21459"/>
                <a:gd name="T7" fmla="*/ 1 h 20446"/>
                <a:gd name="T8" fmla="*/ 4 w 21459"/>
                <a:gd name="T9" fmla="*/ 0 h 20446"/>
                <a:gd name="T10" fmla="*/ 7 w 21459"/>
                <a:gd name="T11" fmla="*/ 2 h 20446"/>
                <a:gd name="T12" fmla="*/ 7 w 21459"/>
                <a:gd name="T13" fmla="*/ 3 h 20446"/>
                <a:gd name="T14" fmla="*/ 7 w 21459"/>
                <a:gd name="T15" fmla="*/ 7 h 20446"/>
                <a:gd name="T16" fmla="*/ 7 w 21459"/>
                <a:gd name="T17" fmla="*/ 8 h 20446"/>
                <a:gd name="T18" fmla="*/ 4 w 21459"/>
                <a:gd name="T19" fmla="*/ 10 h 20446"/>
                <a:gd name="T20" fmla="*/ 3 w 21459"/>
                <a:gd name="T21" fmla="*/ 10 h 20446"/>
                <a:gd name="T22" fmla="*/ 0 w 21459"/>
                <a:gd name="T23" fmla="*/ 8 h 20446"/>
                <a:gd name="T24" fmla="*/ 0 w 21459"/>
                <a:gd name="T25" fmla="*/ 7 h 20446"/>
                <a:gd name="T26" fmla="*/ 0 w 21459"/>
                <a:gd name="T27" fmla="*/ 7 h 2044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459"/>
                <a:gd name="T43" fmla="*/ 0 h 20446"/>
                <a:gd name="T44" fmla="*/ 21459 w 21459"/>
                <a:gd name="T45" fmla="*/ 20446 h 2044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459" h="20446">
                  <a:moveTo>
                    <a:pt x="3" y="13839"/>
                  </a:moveTo>
                  <a:lnTo>
                    <a:pt x="3" y="6536"/>
                  </a:lnTo>
                  <a:cubicBezTo>
                    <a:pt x="3" y="6536"/>
                    <a:pt x="-141" y="5088"/>
                    <a:pt x="1438" y="4164"/>
                  </a:cubicBezTo>
                  <a:lnTo>
                    <a:pt x="8650" y="620"/>
                  </a:lnTo>
                  <a:cubicBezTo>
                    <a:pt x="8650" y="620"/>
                    <a:pt x="10408" y="-643"/>
                    <a:pt x="12525" y="435"/>
                  </a:cubicBezTo>
                  <a:lnTo>
                    <a:pt x="19916" y="4102"/>
                  </a:lnTo>
                  <a:cubicBezTo>
                    <a:pt x="19916" y="4102"/>
                    <a:pt x="21459" y="4871"/>
                    <a:pt x="21459" y="6290"/>
                  </a:cubicBezTo>
                  <a:lnTo>
                    <a:pt x="21459" y="14240"/>
                  </a:lnTo>
                  <a:cubicBezTo>
                    <a:pt x="21459" y="14240"/>
                    <a:pt x="21387" y="15503"/>
                    <a:pt x="20167" y="16181"/>
                  </a:cubicBezTo>
                  <a:lnTo>
                    <a:pt x="12274" y="20125"/>
                  </a:lnTo>
                  <a:cubicBezTo>
                    <a:pt x="12274" y="20125"/>
                    <a:pt x="10803" y="20957"/>
                    <a:pt x="8865" y="19940"/>
                  </a:cubicBezTo>
                  <a:lnTo>
                    <a:pt x="1366" y="16243"/>
                  </a:lnTo>
                  <a:cubicBezTo>
                    <a:pt x="1366" y="16243"/>
                    <a:pt x="3" y="15473"/>
                    <a:pt x="3" y="13839"/>
                  </a:cubicBezTo>
                  <a:close/>
                  <a:moveTo>
                    <a:pt x="3" y="13839"/>
                  </a:moveTo>
                </a:path>
              </a:pathLst>
            </a:custGeom>
            <a:solidFill>
              <a:srgbClr val="196FB9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pl-PL"/>
            </a:p>
          </p:txBody>
        </p:sp>
        <p:sp>
          <p:nvSpPr>
            <p:cNvPr id="76812" name="Rectangle 11"/>
            <p:cNvSpPr>
              <a:spLocks/>
            </p:cNvSpPr>
            <p:nvPr/>
          </p:nvSpPr>
          <p:spPr bwMode="auto">
            <a:xfrm>
              <a:off x="68" y="88"/>
              <a:ext cx="264" cy="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pl-PL" altLang="pl-PL" sz="1631">
                  <a:solidFill>
                    <a:srgbClr val="FFFFFF"/>
                  </a:solidFill>
                  <a:latin typeface="Aller"/>
                  <a:ea typeface="MS PGothic" pitchFamily="34" charset="-128"/>
                  <a:cs typeface="Aller"/>
                  <a:sym typeface="Aller"/>
                </a:rPr>
                <a:t>1</a:t>
              </a:r>
              <a:endParaRPr lang="en-US" altLang="pl-PL" sz="1631">
                <a:solidFill>
                  <a:srgbClr val="FFFFFF"/>
                </a:solidFill>
                <a:latin typeface="Aller"/>
                <a:ea typeface="MS PGothic" pitchFamily="34" charset="-128"/>
                <a:cs typeface="Aller"/>
                <a:sym typeface="Aller"/>
              </a:endParaRPr>
            </a:p>
          </p:txBody>
        </p:sp>
      </p:grpSp>
      <p:sp>
        <p:nvSpPr>
          <p:cNvPr id="13" name="Rectangle 2"/>
          <p:cNvSpPr>
            <a:spLocks/>
          </p:cNvSpPr>
          <p:nvPr/>
        </p:nvSpPr>
        <p:spPr bwMode="auto">
          <a:xfrm>
            <a:off x="1649797" y="740397"/>
            <a:ext cx="7014680" cy="30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altLang="pl-PL" sz="2081" b="1" dirty="0" err="1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Wielkopolskie</a:t>
            </a:r>
            <a:r>
              <a:rPr lang="en-US" altLang="pl-PL" sz="2081" b="1" dirty="0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 Centrum </a:t>
            </a:r>
            <a:r>
              <a:rPr lang="en-US" altLang="pl-PL" sz="2081" b="1" dirty="0" err="1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Zaawansowanych</a:t>
            </a:r>
            <a:r>
              <a:rPr lang="en-US" altLang="pl-PL" sz="2081" b="1" dirty="0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 </a:t>
            </a:r>
            <a:r>
              <a:rPr lang="en-US" altLang="pl-PL" sz="2081" b="1" dirty="0" err="1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Technologii</a:t>
            </a:r>
            <a:endParaRPr lang="en-US" altLang="pl-PL" sz="2081" b="1" dirty="0">
              <a:solidFill>
                <a:srgbClr val="0C387E"/>
              </a:solidFill>
              <a:latin typeface="Aller Bold"/>
              <a:ea typeface="MS PGothic" pitchFamily="34" charset="-128"/>
              <a:cs typeface="Aller Bold"/>
              <a:sym typeface="Aller Bold"/>
            </a:endParaRPr>
          </a:p>
        </p:txBody>
      </p:sp>
    </p:spTree>
    <p:extLst>
      <p:ext uri="{BB962C8B-B14F-4D97-AF65-F5344CB8AC3E}">
        <p14:creationId xmlns:p14="http://schemas.microsoft.com/office/powerpoint/2010/main" val="2651508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2"/>
          <p:cNvSpPr>
            <a:spLocks/>
          </p:cNvSpPr>
          <p:nvPr/>
        </p:nvSpPr>
        <p:spPr bwMode="auto">
          <a:xfrm>
            <a:off x="1697535" y="1260873"/>
            <a:ext cx="6393656" cy="30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endParaRPr lang="pl-PL" altLang="pl-PL" sz="2081">
              <a:solidFill>
                <a:srgbClr val="0C387E"/>
              </a:solidFill>
              <a:latin typeface="Aller Bold"/>
              <a:ea typeface="MS PGothic" pitchFamily="34" charset="-128"/>
              <a:cs typeface="Aller Bold"/>
              <a:sym typeface="Aller Bold"/>
            </a:endParaRPr>
          </a:p>
        </p:txBody>
      </p:sp>
      <p:sp>
        <p:nvSpPr>
          <p:cNvPr id="77829" name="Rectangle 4"/>
          <p:cNvSpPr>
            <a:spLocks/>
          </p:cNvSpPr>
          <p:nvPr/>
        </p:nvSpPr>
        <p:spPr bwMode="auto">
          <a:xfrm>
            <a:off x="1655566" y="1646635"/>
            <a:ext cx="7172325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ts val="956"/>
              </a:spcBef>
            </a:pPr>
            <a:endParaRPr lang="pl-PL" altLang="pl-PL" sz="1294" b="1">
              <a:solidFill>
                <a:srgbClr val="304049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</p:txBody>
      </p:sp>
      <p:sp>
        <p:nvSpPr>
          <p:cNvPr id="77830" name="Rectangle 5"/>
          <p:cNvSpPr>
            <a:spLocks/>
          </p:cNvSpPr>
          <p:nvPr/>
        </p:nvSpPr>
        <p:spPr bwMode="auto">
          <a:xfrm>
            <a:off x="1048347" y="2376191"/>
            <a:ext cx="7695605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ts val="563"/>
              </a:spcBef>
            </a:pPr>
            <a:r>
              <a:rPr lang="en-US" altLang="pl-PL" sz="1294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.</a:t>
            </a:r>
            <a:endParaRPr lang="pl-PL" altLang="pl-PL" sz="1294">
              <a:solidFill>
                <a:srgbClr val="4D4D4D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  <a:p>
            <a:pPr>
              <a:spcBef>
                <a:spcPts val="563"/>
              </a:spcBef>
            </a:pPr>
            <a:endParaRPr lang="pl-PL" altLang="pl-PL" sz="1294">
              <a:solidFill>
                <a:srgbClr val="4D4D4D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  <a:p>
            <a:pPr>
              <a:spcBef>
                <a:spcPts val="563"/>
              </a:spcBef>
            </a:pPr>
            <a:endParaRPr lang="pl-PL" altLang="pl-PL" sz="1294">
              <a:solidFill>
                <a:srgbClr val="4D4D4D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  <a:p>
            <a:pPr>
              <a:spcBef>
                <a:spcPts val="563"/>
              </a:spcBef>
            </a:pPr>
            <a:endParaRPr lang="pl-PL" altLang="pl-PL" sz="1294">
              <a:solidFill>
                <a:srgbClr val="4D4D4D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  <a:p>
            <a:pPr>
              <a:spcBef>
                <a:spcPts val="563"/>
              </a:spcBef>
            </a:pPr>
            <a:endParaRPr lang="pl-PL" altLang="pl-PL" sz="1294">
              <a:solidFill>
                <a:srgbClr val="4D4D4D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  <a:p>
            <a:pPr>
              <a:spcBef>
                <a:spcPts val="563"/>
              </a:spcBef>
            </a:pPr>
            <a:endParaRPr lang="en-US" altLang="pl-PL" sz="1181">
              <a:solidFill>
                <a:srgbClr val="4D4D4D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  <a:p>
            <a:pPr>
              <a:spcBef>
                <a:spcPts val="563"/>
              </a:spcBef>
            </a:pPr>
            <a:endParaRPr lang="en-US" altLang="pl-PL" sz="394">
              <a:solidFill>
                <a:srgbClr val="4D4D4D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</p:txBody>
      </p:sp>
      <p:sp>
        <p:nvSpPr>
          <p:cNvPr id="77831" name="Rectangle 8"/>
          <p:cNvSpPr>
            <a:spLocks/>
          </p:cNvSpPr>
          <p:nvPr/>
        </p:nvSpPr>
        <p:spPr bwMode="auto">
          <a:xfrm>
            <a:off x="642937" y="2619078"/>
            <a:ext cx="235744" cy="235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altLang="pl-PL" sz="1631">
                <a:solidFill>
                  <a:srgbClr val="FFFFFF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1</a:t>
            </a:r>
          </a:p>
        </p:txBody>
      </p:sp>
      <p:sp>
        <p:nvSpPr>
          <p:cNvPr id="77832" name="Prostokąt 2"/>
          <p:cNvSpPr>
            <a:spLocks noChangeArrowheads="1"/>
          </p:cNvSpPr>
          <p:nvPr/>
        </p:nvSpPr>
        <p:spPr bwMode="auto">
          <a:xfrm>
            <a:off x="2101156" y="4976517"/>
            <a:ext cx="4572000" cy="23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1425" tIns="25716" rIns="51425" bIns="25716">
            <a:spAutoFit/>
          </a:bodyPr>
          <a:lstStyle/>
          <a:p>
            <a:pPr algn="just">
              <a:lnSpc>
                <a:spcPct val="90000"/>
              </a:lnSpc>
            </a:pPr>
            <a:endParaRPr lang="pl-PL" altLang="pl-PL" sz="1294" b="1"/>
          </a:p>
        </p:txBody>
      </p:sp>
      <p:sp>
        <p:nvSpPr>
          <p:cNvPr id="77833" name="Prostokąt 1"/>
          <p:cNvSpPr>
            <a:spLocks noChangeArrowheads="1"/>
          </p:cNvSpPr>
          <p:nvPr/>
        </p:nvSpPr>
        <p:spPr bwMode="auto">
          <a:xfrm>
            <a:off x="883147" y="1776151"/>
            <a:ext cx="7781330" cy="259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1425" tIns="25716" rIns="51425" bIns="25716">
            <a:spAutoFit/>
          </a:bodyPr>
          <a:lstStyle/>
          <a:p>
            <a:pPr defTabSz="815963"/>
            <a:endParaRPr lang="pl-PL" altLang="pl-PL" sz="1350"/>
          </a:p>
        </p:txBody>
      </p:sp>
      <p:sp>
        <p:nvSpPr>
          <p:cNvPr id="77834" name="Prostokąt 3"/>
          <p:cNvSpPr>
            <a:spLocks noChangeArrowheads="1"/>
          </p:cNvSpPr>
          <p:nvPr/>
        </p:nvSpPr>
        <p:spPr bwMode="auto">
          <a:xfrm>
            <a:off x="1534120" y="1840414"/>
            <a:ext cx="6286500" cy="3791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1425" tIns="25716" rIns="51425" bIns="25716">
            <a:spAutoFit/>
          </a:bodyPr>
          <a:lstStyle/>
          <a:p>
            <a:r>
              <a:rPr lang="pl-PL" altLang="pl-PL" sz="1350" b="1" dirty="0">
                <a:solidFill>
                  <a:srgbClr val="C00000"/>
                </a:solidFill>
                <a:ea typeface="Calibri" pitchFamily="34" charset="0"/>
              </a:rPr>
              <a:t> Zaawansowane biotechnologie </a:t>
            </a:r>
            <a:r>
              <a:rPr lang="pl-PL" altLang="pl-PL" sz="1350" dirty="0">
                <a:solidFill>
                  <a:srgbClr val="222222"/>
                </a:solidFill>
                <a:ea typeface="Calibri" pitchFamily="34" charset="0"/>
              </a:rPr>
              <a:t/>
            </a:r>
            <a:br>
              <a:rPr lang="pl-PL" altLang="pl-PL" sz="1350" dirty="0">
                <a:solidFill>
                  <a:srgbClr val="222222"/>
                </a:solidFill>
                <a:ea typeface="Calibri" pitchFamily="34" charset="0"/>
              </a:rPr>
            </a:br>
            <a:r>
              <a:rPr lang="pl-PL" altLang="pl-PL" sz="1350" dirty="0">
                <a:solidFill>
                  <a:srgbClr val="222222"/>
                </a:solidFill>
                <a:ea typeface="Calibri" pitchFamily="34" charset="0"/>
              </a:rPr>
              <a:t/>
            </a:r>
            <a:br>
              <a:rPr lang="pl-PL" altLang="pl-PL" sz="1350" dirty="0">
                <a:solidFill>
                  <a:srgbClr val="222222"/>
                </a:solidFill>
                <a:ea typeface="Calibri" pitchFamily="34" charset="0"/>
              </a:rPr>
            </a:br>
            <a:r>
              <a:rPr lang="pl-PL" altLang="pl-PL" sz="1350" b="1" dirty="0">
                <a:solidFill>
                  <a:srgbClr val="222222"/>
                </a:solidFill>
                <a:ea typeface="Calibri" pitchFamily="34" charset="0"/>
              </a:rPr>
              <a:t>Przemysłowe, roślinne i medyczne biotechnologie do produkcji substancji chemicznych i biochemicznych, jak r</a:t>
            </a:r>
            <a:r>
              <a:rPr lang="pl-PL" altLang="pl-PL" sz="1350" b="1" dirty="0">
                <a:solidFill>
                  <a:srgbClr val="222222"/>
                </a:solidFill>
                <a:latin typeface="Calibri" pitchFamily="34" charset="0"/>
                <a:ea typeface="Calibri" pitchFamily="34" charset="0"/>
              </a:rPr>
              <a:t>ó</a:t>
            </a:r>
            <a:r>
              <a:rPr lang="pl-PL" altLang="pl-PL" sz="1350" b="1" dirty="0">
                <a:solidFill>
                  <a:srgbClr val="222222"/>
                </a:solidFill>
                <a:ea typeface="Calibri" pitchFamily="34" charset="0"/>
              </a:rPr>
              <a:t>wnież terapii i diagnostyki (w tym badania biopreparat</a:t>
            </a:r>
            <a:r>
              <a:rPr lang="pl-PL" altLang="pl-PL" sz="1350" b="1" dirty="0">
                <a:solidFill>
                  <a:srgbClr val="222222"/>
                </a:solidFill>
                <a:latin typeface="Calibri" pitchFamily="34" charset="0"/>
                <a:ea typeface="Calibri" pitchFamily="34" charset="0"/>
              </a:rPr>
              <a:t>ó</a:t>
            </a:r>
            <a:r>
              <a:rPr lang="pl-PL" altLang="pl-PL" sz="1350" b="1" dirty="0">
                <a:solidFill>
                  <a:srgbClr val="222222"/>
                </a:solidFill>
                <a:ea typeface="Calibri" pitchFamily="34" charset="0"/>
              </a:rPr>
              <a:t>w i </a:t>
            </a:r>
            <a:r>
              <a:rPr lang="pl-PL" altLang="pl-PL" sz="1350" b="1" dirty="0" err="1">
                <a:solidFill>
                  <a:srgbClr val="222222"/>
                </a:solidFill>
                <a:ea typeface="Calibri" pitchFamily="34" charset="0"/>
              </a:rPr>
              <a:t>biofarmaceutyków</a:t>
            </a:r>
            <a:r>
              <a:rPr lang="pl-PL" altLang="pl-PL" sz="1350" b="1" dirty="0">
                <a:solidFill>
                  <a:srgbClr val="222222"/>
                </a:solidFill>
                <a:ea typeface="Calibri" pitchFamily="34" charset="0"/>
              </a:rPr>
              <a:t>). </a:t>
            </a:r>
            <a:r>
              <a:rPr lang="pl-PL" altLang="pl-PL" sz="1350" dirty="0">
                <a:solidFill>
                  <a:srgbClr val="222222"/>
                </a:solidFill>
                <a:ea typeface="Calibri" pitchFamily="34" charset="0"/>
              </a:rPr>
              <a:t/>
            </a:r>
            <a:br>
              <a:rPr lang="pl-PL" altLang="pl-PL" sz="1350" dirty="0">
                <a:solidFill>
                  <a:srgbClr val="222222"/>
                </a:solidFill>
                <a:ea typeface="Calibri" pitchFamily="34" charset="0"/>
              </a:rPr>
            </a:br>
            <a:r>
              <a:rPr lang="pl-PL" altLang="pl-PL" sz="1350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</a:rPr>
              <a:t/>
            </a:r>
            <a:br>
              <a:rPr lang="pl-PL" altLang="pl-PL" sz="1350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</a:rPr>
            </a:br>
            <a:r>
              <a:rPr lang="pl-PL" altLang="pl-PL" sz="1350" dirty="0">
                <a:solidFill>
                  <a:srgbClr val="222222"/>
                </a:solidFill>
                <a:latin typeface="Calibri" pitchFamily="34" charset="0"/>
                <a:ea typeface="Calibri" pitchFamily="34" charset="0"/>
              </a:rPr>
              <a:t>•</a:t>
            </a:r>
            <a:r>
              <a:rPr lang="pl-PL" altLang="pl-PL" sz="1350" dirty="0">
                <a:solidFill>
                  <a:srgbClr val="222222"/>
                </a:solidFill>
                <a:ea typeface="Calibri" pitchFamily="34" charset="0"/>
              </a:rPr>
              <a:t> Technologie </a:t>
            </a:r>
            <a:r>
              <a:rPr lang="pl-PL" altLang="pl-PL" sz="1350" dirty="0" err="1">
                <a:solidFill>
                  <a:srgbClr val="222222"/>
                </a:solidFill>
                <a:ea typeface="Calibri" pitchFamily="34" charset="0"/>
              </a:rPr>
              <a:t>bio</a:t>
            </a:r>
            <a:r>
              <a:rPr lang="pl-PL" altLang="pl-PL" sz="1350" dirty="0">
                <a:solidFill>
                  <a:srgbClr val="222222"/>
                </a:solidFill>
                <a:ea typeface="Calibri" pitchFamily="34" charset="0"/>
              </a:rPr>
              <a:t> / </a:t>
            </a:r>
            <a:r>
              <a:rPr lang="pl-PL" altLang="pl-PL" sz="1350" dirty="0" err="1">
                <a:solidFill>
                  <a:srgbClr val="222222"/>
                </a:solidFill>
                <a:ea typeface="Calibri" pitchFamily="34" charset="0"/>
              </a:rPr>
              <a:t>nano</a:t>
            </a:r>
            <a:r>
              <a:rPr lang="pl-PL" altLang="pl-PL" sz="1350" dirty="0">
                <a:solidFill>
                  <a:srgbClr val="222222"/>
                </a:solidFill>
                <a:ea typeface="Calibri" pitchFamily="34" charset="0"/>
              </a:rPr>
              <a:t> / materiałów do terapii celowanych w leczeniu chor</a:t>
            </a:r>
            <a:r>
              <a:rPr lang="pl-PL" altLang="pl-PL" sz="1350" dirty="0">
                <a:solidFill>
                  <a:srgbClr val="222222"/>
                </a:solidFill>
                <a:latin typeface="Calibri" pitchFamily="34" charset="0"/>
                <a:ea typeface="Calibri" pitchFamily="34" charset="0"/>
              </a:rPr>
              <a:t>ó</a:t>
            </a:r>
            <a:r>
              <a:rPr lang="pl-PL" altLang="pl-PL" sz="1350" dirty="0">
                <a:solidFill>
                  <a:srgbClr val="222222"/>
                </a:solidFill>
                <a:ea typeface="Calibri" pitchFamily="34" charset="0"/>
              </a:rPr>
              <a:t>b człowieka i medycyny regeneracyjnej; </a:t>
            </a:r>
            <a:br>
              <a:rPr lang="pl-PL" altLang="pl-PL" sz="1350" dirty="0">
                <a:solidFill>
                  <a:srgbClr val="222222"/>
                </a:solidFill>
                <a:ea typeface="Calibri" pitchFamily="34" charset="0"/>
              </a:rPr>
            </a:br>
            <a:r>
              <a:rPr lang="pl-PL" altLang="pl-PL" sz="1350" dirty="0">
                <a:solidFill>
                  <a:srgbClr val="222222"/>
                </a:solidFill>
                <a:latin typeface="Calibri" pitchFamily="34" charset="0"/>
                <a:ea typeface="Calibri" pitchFamily="34" charset="0"/>
              </a:rPr>
              <a:t>•</a:t>
            </a:r>
            <a:r>
              <a:rPr lang="pl-PL" altLang="pl-PL" sz="1350" dirty="0">
                <a:solidFill>
                  <a:srgbClr val="222222"/>
                </a:solidFill>
                <a:ea typeface="Calibri" pitchFamily="34" charset="0"/>
              </a:rPr>
              <a:t> Technologie </a:t>
            </a:r>
            <a:r>
              <a:rPr lang="pl-PL" altLang="pl-PL" sz="1350" dirty="0" err="1">
                <a:solidFill>
                  <a:srgbClr val="222222"/>
                </a:solidFill>
                <a:ea typeface="Calibri" pitchFamily="34" charset="0"/>
              </a:rPr>
              <a:t>biorafinacji</a:t>
            </a:r>
            <a:r>
              <a:rPr lang="pl-PL" altLang="pl-PL" sz="1350" dirty="0">
                <a:solidFill>
                  <a:srgbClr val="222222"/>
                </a:solidFill>
                <a:ea typeface="Calibri" pitchFamily="34" charset="0"/>
              </a:rPr>
              <a:t> dla zrównoważonego przetwarzania biomasy  i organizm</a:t>
            </a:r>
            <a:r>
              <a:rPr lang="pl-PL" altLang="pl-PL" sz="1350" dirty="0">
                <a:solidFill>
                  <a:srgbClr val="222222"/>
                </a:solidFill>
                <a:latin typeface="Calibri" pitchFamily="34" charset="0"/>
                <a:ea typeface="Calibri" pitchFamily="34" charset="0"/>
              </a:rPr>
              <a:t>ó</a:t>
            </a:r>
            <a:r>
              <a:rPr lang="pl-PL" altLang="pl-PL" sz="1350" dirty="0">
                <a:solidFill>
                  <a:srgbClr val="222222"/>
                </a:solidFill>
                <a:ea typeface="Calibri" pitchFamily="34" charset="0"/>
              </a:rPr>
              <a:t>w żywych w oparciu o </a:t>
            </a:r>
            <a:r>
              <a:rPr lang="pl-PL" altLang="pl-PL" sz="1350" dirty="0" err="1">
                <a:solidFill>
                  <a:srgbClr val="222222"/>
                </a:solidFill>
                <a:ea typeface="Calibri" pitchFamily="34" charset="0"/>
              </a:rPr>
              <a:t>bio</a:t>
            </a:r>
            <a:r>
              <a:rPr lang="pl-PL" altLang="pl-PL" sz="1350" dirty="0">
                <a:solidFill>
                  <a:srgbClr val="222222"/>
                </a:solidFill>
                <a:ea typeface="Calibri" pitchFamily="34" charset="0"/>
              </a:rPr>
              <a:t>-aktywne biologicznie produkty i bioenergię; </a:t>
            </a:r>
            <a:br>
              <a:rPr lang="pl-PL" altLang="pl-PL" sz="1350" dirty="0">
                <a:solidFill>
                  <a:srgbClr val="222222"/>
                </a:solidFill>
                <a:ea typeface="Calibri" pitchFamily="34" charset="0"/>
              </a:rPr>
            </a:br>
            <a:r>
              <a:rPr lang="pl-PL" altLang="pl-PL" sz="1350" dirty="0">
                <a:solidFill>
                  <a:srgbClr val="222222"/>
                </a:solidFill>
                <a:latin typeface="Calibri" pitchFamily="34" charset="0"/>
                <a:ea typeface="Calibri" pitchFamily="34" charset="0"/>
              </a:rPr>
              <a:t>•</a:t>
            </a:r>
            <a:r>
              <a:rPr lang="pl-PL" altLang="pl-PL" sz="1350" dirty="0">
                <a:solidFill>
                  <a:srgbClr val="222222"/>
                </a:solidFill>
                <a:ea typeface="Calibri" pitchFamily="34" charset="0"/>
              </a:rPr>
              <a:t> Technologie wykorzystujące żywe organizmy jako bioreaktory do produkcji nienaturalnych materiał</a:t>
            </a:r>
            <a:r>
              <a:rPr lang="pl-PL" altLang="pl-PL" sz="1350" dirty="0">
                <a:solidFill>
                  <a:srgbClr val="222222"/>
                </a:solidFill>
                <a:latin typeface="Calibri" pitchFamily="34" charset="0"/>
                <a:ea typeface="Calibri" pitchFamily="34" charset="0"/>
              </a:rPr>
              <a:t>ó</a:t>
            </a:r>
            <a:r>
              <a:rPr lang="pl-PL" altLang="pl-PL" sz="1350" dirty="0">
                <a:solidFill>
                  <a:srgbClr val="222222"/>
                </a:solidFill>
                <a:ea typeface="Calibri" pitchFamily="34" charset="0"/>
              </a:rPr>
              <a:t>w pochodzenia biologicznego, modeli chorób człowieka; </a:t>
            </a:r>
            <a:br>
              <a:rPr lang="pl-PL" altLang="pl-PL" sz="1350" dirty="0">
                <a:solidFill>
                  <a:srgbClr val="222222"/>
                </a:solidFill>
                <a:ea typeface="Calibri" pitchFamily="34" charset="0"/>
              </a:rPr>
            </a:br>
            <a:r>
              <a:rPr lang="pl-PL" altLang="pl-PL" sz="1350" dirty="0">
                <a:solidFill>
                  <a:srgbClr val="222222"/>
                </a:solidFill>
                <a:latin typeface="Calibri" pitchFamily="34" charset="0"/>
                <a:ea typeface="Calibri" pitchFamily="34" charset="0"/>
              </a:rPr>
              <a:t>•</a:t>
            </a:r>
            <a:r>
              <a:rPr lang="pl-PL" altLang="pl-PL" sz="1350" dirty="0">
                <a:solidFill>
                  <a:srgbClr val="222222"/>
                </a:solidFill>
                <a:ea typeface="Calibri" pitchFamily="34" charset="0"/>
              </a:rPr>
              <a:t> Biotechnologia w rolnictwie; </a:t>
            </a:r>
            <a:br>
              <a:rPr lang="pl-PL" altLang="pl-PL" sz="1350" dirty="0">
                <a:solidFill>
                  <a:srgbClr val="222222"/>
                </a:solidFill>
                <a:ea typeface="Calibri" pitchFamily="34" charset="0"/>
              </a:rPr>
            </a:br>
            <a:r>
              <a:rPr lang="pl-PL" altLang="pl-PL" sz="1350" dirty="0">
                <a:solidFill>
                  <a:srgbClr val="222222"/>
                </a:solidFill>
                <a:latin typeface="Calibri" pitchFamily="34" charset="0"/>
                <a:ea typeface="Calibri" pitchFamily="34" charset="0"/>
              </a:rPr>
              <a:t>•</a:t>
            </a:r>
            <a:r>
              <a:rPr lang="pl-PL" altLang="pl-PL" sz="1350" dirty="0">
                <a:solidFill>
                  <a:srgbClr val="222222"/>
                </a:solidFill>
                <a:ea typeface="Calibri" pitchFamily="34" charset="0"/>
              </a:rPr>
              <a:t> Sztuczne </a:t>
            </a:r>
            <a:r>
              <a:rPr lang="pl-PL" altLang="pl-PL" sz="1350" dirty="0" err="1">
                <a:solidFill>
                  <a:srgbClr val="222222"/>
                </a:solidFill>
                <a:ea typeface="Calibri" pitchFamily="34" charset="0"/>
              </a:rPr>
              <a:t>bio</a:t>
            </a:r>
            <a:r>
              <a:rPr lang="pl-PL" altLang="pl-PL" sz="1350" dirty="0">
                <a:solidFill>
                  <a:srgbClr val="222222"/>
                </a:solidFill>
                <a:ea typeface="Calibri" pitchFamily="34" charset="0"/>
              </a:rPr>
              <a:t>- analogi i </a:t>
            </a:r>
            <a:r>
              <a:rPr lang="pl-PL" altLang="pl-PL" sz="1350" dirty="0" err="1">
                <a:solidFill>
                  <a:srgbClr val="222222"/>
                </a:solidFill>
                <a:ea typeface="Calibri" pitchFamily="34" charset="0"/>
              </a:rPr>
              <a:t>parabiologiczne</a:t>
            </a:r>
            <a:r>
              <a:rPr lang="pl-PL" altLang="pl-PL" sz="1350" dirty="0">
                <a:solidFill>
                  <a:srgbClr val="222222"/>
                </a:solidFill>
                <a:ea typeface="Calibri" pitchFamily="34" charset="0"/>
              </a:rPr>
              <a:t> konstrukcje oparte na znanych  i zmodyfikowanych żywych organizmach - sztuczne / modyfikowane biopolimery (DNA, RNA, białka) i ich analogi; </a:t>
            </a:r>
            <a:br>
              <a:rPr lang="pl-PL" altLang="pl-PL" sz="1350" dirty="0">
                <a:solidFill>
                  <a:srgbClr val="222222"/>
                </a:solidFill>
                <a:ea typeface="Calibri" pitchFamily="34" charset="0"/>
              </a:rPr>
            </a:br>
            <a:r>
              <a:rPr lang="pl-PL" altLang="pl-PL" sz="1350" dirty="0">
                <a:solidFill>
                  <a:srgbClr val="222222"/>
                </a:solidFill>
                <a:latin typeface="Calibri" pitchFamily="34" charset="0"/>
                <a:ea typeface="Calibri" pitchFamily="34" charset="0"/>
              </a:rPr>
              <a:t>•</a:t>
            </a:r>
            <a:r>
              <a:rPr lang="pl-PL" altLang="pl-PL" sz="1350" dirty="0">
                <a:solidFill>
                  <a:srgbClr val="222222"/>
                </a:solidFill>
                <a:ea typeface="Calibri" pitchFamily="34" charset="0"/>
              </a:rPr>
              <a:t> Epigenetyka w medycynie translacyjnej; </a:t>
            </a:r>
            <a:br>
              <a:rPr lang="pl-PL" altLang="pl-PL" sz="1350" dirty="0">
                <a:solidFill>
                  <a:srgbClr val="222222"/>
                </a:solidFill>
                <a:ea typeface="Calibri" pitchFamily="34" charset="0"/>
              </a:rPr>
            </a:br>
            <a:r>
              <a:rPr lang="pl-PL" altLang="pl-PL" sz="1350" dirty="0">
                <a:solidFill>
                  <a:srgbClr val="222222"/>
                </a:solidFill>
                <a:latin typeface="Calibri" pitchFamily="34" charset="0"/>
                <a:ea typeface="Calibri" pitchFamily="34" charset="0"/>
              </a:rPr>
              <a:t>•</a:t>
            </a:r>
            <a:r>
              <a:rPr lang="pl-PL" altLang="pl-PL" sz="1350" dirty="0">
                <a:solidFill>
                  <a:srgbClr val="222222"/>
                </a:solidFill>
                <a:ea typeface="Calibri" pitchFamily="34" charset="0"/>
              </a:rPr>
              <a:t> Technologie dla medycyny regeneracyjnej.</a:t>
            </a:r>
            <a:endParaRPr lang="pl-PL" altLang="pl-PL" sz="1350" dirty="0">
              <a:ea typeface="Calibri" pitchFamily="34" charset="0"/>
            </a:endParaRPr>
          </a:p>
        </p:txBody>
      </p:sp>
      <p:grpSp>
        <p:nvGrpSpPr>
          <p:cNvPr id="77835" name="Group 9"/>
          <p:cNvGrpSpPr>
            <a:grpSpLocks/>
          </p:cNvGrpSpPr>
          <p:nvPr/>
        </p:nvGrpSpPr>
        <p:grpSpPr bwMode="auto">
          <a:xfrm>
            <a:off x="1159973" y="1823442"/>
            <a:ext cx="357188" cy="392906"/>
            <a:chOff x="510" y="-18"/>
            <a:chExt cx="400" cy="440"/>
          </a:xfrm>
        </p:grpSpPr>
        <p:sp>
          <p:nvSpPr>
            <p:cNvPr id="77836" name="Freeform 10"/>
            <p:cNvSpPr>
              <a:spLocks/>
            </p:cNvSpPr>
            <p:nvPr/>
          </p:nvSpPr>
          <p:spPr bwMode="auto">
            <a:xfrm rot="10800000">
              <a:off x="510" y="-18"/>
              <a:ext cx="400" cy="440"/>
            </a:xfrm>
            <a:custGeom>
              <a:avLst/>
              <a:gdLst>
                <a:gd name="T0" fmla="*/ 0 w 21459"/>
                <a:gd name="T1" fmla="*/ 7 h 20446"/>
                <a:gd name="T2" fmla="*/ 0 w 21459"/>
                <a:gd name="T3" fmla="*/ 3 h 20446"/>
                <a:gd name="T4" fmla="*/ 1 w 21459"/>
                <a:gd name="T5" fmla="*/ 2 h 20446"/>
                <a:gd name="T6" fmla="*/ 3 w 21459"/>
                <a:gd name="T7" fmla="*/ 1 h 20446"/>
                <a:gd name="T8" fmla="*/ 4 w 21459"/>
                <a:gd name="T9" fmla="*/ 0 h 20446"/>
                <a:gd name="T10" fmla="*/ 7 w 21459"/>
                <a:gd name="T11" fmla="*/ 2 h 20446"/>
                <a:gd name="T12" fmla="*/ 7 w 21459"/>
                <a:gd name="T13" fmla="*/ 3 h 20446"/>
                <a:gd name="T14" fmla="*/ 7 w 21459"/>
                <a:gd name="T15" fmla="*/ 7 h 20446"/>
                <a:gd name="T16" fmla="*/ 7 w 21459"/>
                <a:gd name="T17" fmla="*/ 8 h 20446"/>
                <a:gd name="T18" fmla="*/ 4 w 21459"/>
                <a:gd name="T19" fmla="*/ 10 h 20446"/>
                <a:gd name="T20" fmla="*/ 3 w 21459"/>
                <a:gd name="T21" fmla="*/ 10 h 20446"/>
                <a:gd name="T22" fmla="*/ 0 w 21459"/>
                <a:gd name="T23" fmla="*/ 8 h 20446"/>
                <a:gd name="T24" fmla="*/ 0 w 21459"/>
                <a:gd name="T25" fmla="*/ 7 h 20446"/>
                <a:gd name="T26" fmla="*/ 0 w 21459"/>
                <a:gd name="T27" fmla="*/ 7 h 2044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459"/>
                <a:gd name="T43" fmla="*/ 0 h 20446"/>
                <a:gd name="T44" fmla="*/ 21459 w 21459"/>
                <a:gd name="T45" fmla="*/ 20446 h 2044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459" h="20446">
                  <a:moveTo>
                    <a:pt x="3" y="13839"/>
                  </a:moveTo>
                  <a:lnTo>
                    <a:pt x="3" y="6536"/>
                  </a:lnTo>
                  <a:cubicBezTo>
                    <a:pt x="3" y="6536"/>
                    <a:pt x="-141" y="5088"/>
                    <a:pt x="1438" y="4164"/>
                  </a:cubicBezTo>
                  <a:lnTo>
                    <a:pt x="8650" y="620"/>
                  </a:lnTo>
                  <a:cubicBezTo>
                    <a:pt x="8650" y="620"/>
                    <a:pt x="10408" y="-643"/>
                    <a:pt x="12525" y="435"/>
                  </a:cubicBezTo>
                  <a:lnTo>
                    <a:pt x="19916" y="4102"/>
                  </a:lnTo>
                  <a:cubicBezTo>
                    <a:pt x="19916" y="4102"/>
                    <a:pt x="21459" y="4871"/>
                    <a:pt x="21459" y="6290"/>
                  </a:cubicBezTo>
                  <a:lnTo>
                    <a:pt x="21459" y="14240"/>
                  </a:lnTo>
                  <a:cubicBezTo>
                    <a:pt x="21459" y="14240"/>
                    <a:pt x="21387" y="15503"/>
                    <a:pt x="20167" y="16181"/>
                  </a:cubicBezTo>
                  <a:lnTo>
                    <a:pt x="12274" y="20125"/>
                  </a:lnTo>
                  <a:cubicBezTo>
                    <a:pt x="12274" y="20125"/>
                    <a:pt x="10803" y="20957"/>
                    <a:pt x="8865" y="19940"/>
                  </a:cubicBezTo>
                  <a:lnTo>
                    <a:pt x="1366" y="16243"/>
                  </a:lnTo>
                  <a:cubicBezTo>
                    <a:pt x="1366" y="16243"/>
                    <a:pt x="3" y="15473"/>
                    <a:pt x="3" y="13839"/>
                  </a:cubicBezTo>
                  <a:close/>
                  <a:moveTo>
                    <a:pt x="3" y="13839"/>
                  </a:moveTo>
                </a:path>
              </a:pathLst>
            </a:custGeom>
            <a:solidFill>
              <a:srgbClr val="196FB9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pl-PL"/>
            </a:p>
          </p:txBody>
        </p:sp>
        <p:sp>
          <p:nvSpPr>
            <p:cNvPr id="77837" name="Rectangle 11"/>
            <p:cNvSpPr>
              <a:spLocks/>
            </p:cNvSpPr>
            <p:nvPr/>
          </p:nvSpPr>
          <p:spPr bwMode="auto">
            <a:xfrm>
              <a:off x="596" y="70"/>
              <a:ext cx="264" cy="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altLang="pl-PL" sz="1631">
                  <a:solidFill>
                    <a:srgbClr val="FFFFFF"/>
                  </a:solidFill>
                  <a:latin typeface="Aller"/>
                  <a:ea typeface="MS PGothic" pitchFamily="34" charset="-128"/>
                  <a:cs typeface="Aller"/>
                  <a:sym typeface="Aller"/>
                </a:rPr>
                <a:t>2</a:t>
              </a:r>
            </a:p>
          </p:txBody>
        </p:sp>
      </p:grpSp>
      <p:sp>
        <p:nvSpPr>
          <p:cNvPr id="14" name="Rectangle 2"/>
          <p:cNvSpPr>
            <a:spLocks/>
          </p:cNvSpPr>
          <p:nvPr/>
        </p:nvSpPr>
        <p:spPr bwMode="auto">
          <a:xfrm>
            <a:off x="1649797" y="821076"/>
            <a:ext cx="7014680" cy="30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altLang="pl-PL" sz="2081" b="1" dirty="0" err="1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Wielkopolskie</a:t>
            </a:r>
            <a:r>
              <a:rPr lang="en-US" altLang="pl-PL" sz="2081" b="1" dirty="0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 Centrum </a:t>
            </a:r>
            <a:r>
              <a:rPr lang="en-US" altLang="pl-PL" sz="2081" b="1" dirty="0" err="1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Zaawansowanych</a:t>
            </a:r>
            <a:r>
              <a:rPr lang="en-US" altLang="pl-PL" sz="2081" b="1" dirty="0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 </a:t>
            </a:r>
            <a:r>
              <a:rPr lang="en-US" altLang="pl-PL" sz="2081" b="1" dirty="0" err="1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Technologii</a:t>
            </a:r>
            <a:endParaRPr lang="en-US" altLang="pl-PL" sz="2081" b="1" dirty="0">
              <a:solidFill>
                <a:srgbClr val="0C387E"/>
              </a:solidFill>
              <a:latin typeface="Aller Bold"/>
              <a:ea typeface="MS PGothic" pitchFamily="34" charset="-128"/>
              <a:cs typeface="Aller Bold"/>
              <a:sym typeface="Aller Bold"/>
            </a:endParaRPr>
          </a:p>
        </p:txBody>
      </p:sp>
    </p:spTree>
    <p:extLst>
      <p:ext uri="{BB962C8B-B14F-4D97-AF65-F5344CB8AC3E}">
        <p14:creationId xmlns:p14="http://schemas.microsoft.com/office/powerpoint/2010/main" val="1424691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11"/>
          <p:cNvSpPr>
            <a:spLocks/>
          </p:cNvSpPr>
          <p:nvPr/>
        </p:nvSpPr>
        <p:spPr bwMode="auto">
          <a:xfrm>
            <a:off x="1900324" y="529342"/>
            <a:ext cx="6315933" cy="6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 algn="ctr">
              <a:defRPr/>
            </a:pPr>
            <a:r>
              <a:rPr lang="pl-PL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ller Bold"/>
                <a:cs typeface="+mn-cs"/>
              </a:rPr>
              <a:t>STRATEGICZNE OBSZARY BADAWCZE  2007-2013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78607" y="2619080"/>
            <a:ext cx="8568929" cy="333391"/>
          </a:xfrm>
          <a:prstGeom prst="rect">
            <a:avLst/>
          </a:prstGeom>
          <a:noFill/>
          <a:ln>
            <a:noFill/>
          </a:ln>
          <a:extLst/>
        </p:spPr>
        <p:txBody>
          <a:bodyPr lIns="81623" tIns="40814" rIns="81623" bIns="40814">
            <a:spAutoFit/>
          </a:bodyPr>
          <a:lstStyle/>
          <a:p>
            <a:pPr algn="ctr">
              <a:defRPr/>
            </a:pPr>
            <a:endParaRPr lang="en-US" sz="1631" b="1"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-491063" y="3768336"/>
            <a:ext cx="11098708" cy="458875"/>
          </a:xfrm>
          <a:prstGeom prst="rect">
            <a:avLst/>
          </a:prstGeom>
          <a:noFill/>
          <a:ln>
            <a:noFill/>
          </a:ln>
          <a:extLst/>
        </p:spPr>
        <p:txBody>
          <a:bodyPr lIns="81623" tIns="40814" rIns="81623" bIns="40814">
            <a:spAutoFit/>
          </a:bodyPr>
          <a:lstStyle/>
          <a:p>
            <a:pPr marL="257116" indent="-257116">
              <a:lnSpc>
                <a:spcPct val="150000"/>
              </a:lnSpc>
              <a:buClr>
                <a:srgbClr val="333399"/>
              </a:buClr>
              <a:buFont typeface="Wingdings" panose="05000000000000000000" pitchFamily="2" charset="2"/>
              <a:buChar char="§"/>
              <a:defRPr/>
            </a:pPr>
            <a:endParaRPr lang="pl-PL" sz="1631" b="1">
              <a:solidFill>
                <a:srgbClr val="A50021"/>
              </a:solidFill>
              <a:latin typeface="Trebuchet MS" pitchFamily="34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523254" y="1700808"/>
            <a:ext cx="3492388" cy="4360806"/>
          </a:xfrm>
          <a:prstGeom prst="rect">
            <a:avLst/>
          </a:prstGeom>
        </p:spPr>
        <p:txBody>
          <a:bodyPr wrap="square" lIns="51425" tIns="25716" rIns="51425" bIns="25716">
            <a:spAutoFit/>
          </a:bodyPr>
          <a:lstStyle/>
          <a:p>
            <a:pPr lvl="0">
              <a:defRPr/>
            </a:pPr>
            <a:r>
              <a:rPr lang="pl-PL" sz="14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ller Bold"/>
                <a:cs typeface="+mn-cs"/>
              </a:rPr>
              <a:t>7 PROGRAM RAMOWY UE</a:t>
            </a:r>
          </a:p>
          <a:p>
            <a:pPr lvl="0">
              <a:defRPr/>
            </a:pPr>
            <a:endParaRPr lang="pl-PL" sz="1400" b="1" i="1" dirty="0">
              <a:solidFill>
                <a:srgbClr val="92D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ller Bold"/>
              <a:cs typeface="+mn-cs"/>
            </a:endParaRPr>
          </a:p>
          <a:p>
            <a:pPr lvl="0">
              <a:buFontTx/>
              <a:buAutoNum type="arabicPeriod"/>
              <a:defRPr/>
            </a:pPr>
            <a:r>
              <a:rPr lang="pl-PL" sz="1400" b="1" dirty="0">
                <a:solidFill>
                  <a:srgbClr val="669900"/>
                </a:solidFill>
                <a:latin typeface="Aller Bold"/>
                <a:cs typeface="+mn-cs"/>
              </a:rPr>
              <a:t> Zdrowie</a:t>
            </a:r>
          </a:p>
          <a:p>
            <a:pPr lvl="0">
              <a:buFontTx/>
              <a:buAutoNum type="arabicPeriod"/>
              <a:defRPr/>
            </a:pPr>
            <a:r>
              <a:rPr lang="pl-PL" sz="1400" b="1" dirty="0">
                <a:solidFill>
                  <a:srgbClr val="669900"/>
                </a:solidFill>
                <a:latin typeface="Aller Bold"/>
                <a:cs typeface="+mn-cs"/>
              </a:rPr>
              <a:t> Żywność, rolnictwo i </a:t>
            </a:r>
            <a:br>
              <a:rPr lang="pl-PL" sz="1400" b="1" dirty="0">
                <a:solidFill>
                  <a:srgbClr val="669900"/>
                </a:solidFill>
                <a:latin typeface="Aller Bold"/>
                <a:cs typeface="+mn-cs"/>
              </a:rPr>
            </a:br>
            <a:r>
              <a:rPr lang="pl-PL" sz="1400" b="1" dirty="0">
                <a:solidFill>
                  <a:srgbClr val="669900"/>
                </a:solidFill>
                <a:latin typeface="Aller Bold"/>
                <a:cs typeface="+mn-cs"/>
              </a:rPr>
              <a:t>      biotechnologie</a:t>
            </a:r>
          </a:p>
          <a:p>
            <a:pPr lvl="0">
              <a:buFontTx/>
              <a:buAutoNum type="arabicPeriod"/>
              <a:defRPr/>
            </a:pPr>
            <a:r>
              <a:rPr lang="pl-PL" sz="1400" b="1" dirty="0">
                <a:latin typeface="Aller Bold"/>
                <a:cs typeface="+mn-cs"/>
              </a:rPr>
              <a:t> Technologie informacyjne </a:t>
            </a:r>
            <a:br>
              <a:rPr lang="pl-PL" sz="1400" b="1" dirty="0">
                <a:latin typeface="Aller Bold"/>
                <a:cs typeface="+mn-cs"/>
              </a:rPr>
            </a:br>
            <a:r>
              <a:rPr lang="pl-PL" sz="1400" b="1" dirty="0">
                <a:latin typeface="Aller Bold"/>
                <a:cs typeface="+mn-cs"/>
              </a:rPr>
              <a:t>      i komunikacyjne (ICT)</a:t>
            </a:r>
          </a:p>
          <a:p>
            <a:pPr lvl="0">
              <a:buFontTx/>
              <a:buAutoNum type="arabicPeriod"/>
              <a:defRPr/>
            </a:pPr>
            <a:r>
              <a:rPr lang="pl-PL" sz="1400" b="1" dirty="0">
                <a:solidFill>
                  <a:srgbClr val="C00000"/>
                </a:solidFill>
                <a:latin typeface="Aller Bold"/>
                <a:cs typeface="+mn-cs"/>
              </a:rPr>
              <a:t> Nanonauki, nanotechnologie,</a:t>
            </a:r>
            <a:br>
              <a:rPr lang="pl-PL" sz="1400" b="1" dirty="0">
                <a:solidFill>
                  <a:srgbClr val="C00000"/>
                </a:solidFill>
                <a:latin typeface="Aller Bold"/>
                <a:cs typeface="+mn-cs"/>
              </a:rPr>
            </a:br>
            <a:r>
              <a:rPr lang="pl-PL" sz="1400" b="1" dirty="0">
                <a:solidFill>
                  <a:srgbClr val="C00000"/>
                </a:solidFill>
                <a:latin typeface="Aller Bold"/>
                <a:cs typeface="+mn-cs"/>
              </a:rPr>
              <a:t>      materiały i nowe technologie </a:t>
            </a:r>
            <a:br>
              <a:rPr lang="pl-PL" sz="1400" b="1" dirty="0">
                <a:solidFill>
                  <a:srgbClr val="C00000"/>
                </a:solidFill>
                <a:latin typeface="Aller Bold"/>
                <a:cs typeface="+mn-cs"/>
              </a:rPr>
            </a:br>
            <a:r>
              <a:rPr lang="pl-PL" sz="1400" b="1" dirty="0">
                <a:solidFill>
                  <a:srgbClr val="C00000"/>
                </a:solidFill>
                <a:latin typeface="Aller Bold"/>
                <a:cs typeface="+mn-cs"/>
              </a:rPr>
              <a:t>      produkcyjne</a:t>
            </a:r>
          </a:p>
          <a:p>
            <a:pPr lvl="0">
              <a:buFontTx/>
              <a:buAutoNum type="arabicPeriod"/>
              <a:defRPr/>
            </a:pPr>
            <a:r>
              <a:rPr lang="pl-PL" sz="1400" b="1" dirty="0">
                <a:solidFill>
                  <a:srgbClr val="669900"/>
                </a:solidFill>
                <a:latin typeface="Aller Bold"/>
                <a:cs typeface="+mn-cs"/>
              </a:rPr>
              <a:t> Energia </a:t>
            </a:r>
          </a:p>
          <a:p>
            <a:pPr lvl="0">
              <a:buFontTx/>
              <a:buAutoNum type="arabicPeriod"/>
              <a:defRPr/>
            </a:pPr>
            <a:r>
              <a:rPr lang="pl-PL" sz="1400" b="1" dirty="0">
                <a:solidFill>
                  <a:srgbClr val="669900"/>
                </a:solidFill>
                <a:latin typeface="Aller Bold"/>
                <a:cs typeface="+mn-cs"/>
              </a:rPr>
              <a:t> Środowisko</a:t>
            </a:r>
          </a:p>
          <a:p>
            <a:pPr lvl="0">
              <a:buFontTx/>
              <a:buAutoNum type="arabicPeriod"/>
              <a:defRPr/>
            </a:pPr>
            <a:r>
              <a:rPr lang="pl-PL" sz="1400" b="1" dirty="0">
                <a:solidFill>
                  <a:srgbClr val="669900"/>
                </a:solidFill>
                <a:latin typeface="Aller Bold"/>
                <a:cs typeface="+mn-cs"/>
              </a:rPr>
              <a:t> Transport</a:t>
            </a:r>
          </a:p>
          <a:p>
            <a:pPr lvl="0">
              <a:buFontTx/>
              <a:buAutoNum type="arabicPeriod"/>
              <a:defRPr/>
            </a:pPr>
            <a:r>
              <a:rPr lang="pl-PL" sz="1400" b="1" dirty="0">
                <a:latin typeface="Aller Bold"/>
                <a:cs typeface="+mn-cs"/>
              </a:rPr>
              <a:t> Nauki społeczno-ekonomiczne </a:t>
            </a:r>
            <a:br>
              <a:rPr lang="pl-PL" sz="1400" b="1" dirty="0">
                <a:latin typeface="Aller Bold"/>
                <a:cs typeface="+mn-cs"/>
              </a:rPr>
            </a:br>
            <a:r>
              <a:rPr lang="pl-PL" sz="1400" b="1" dirty="0">
                <a:latin typeface="Aller Bold"/>
                <a:cs typeface="+mn-cs"/>
              </a:rPr>
              <a:t>      i humanistyczne</a:t>
            </a:r>
          </a:p>
          <a:p>
            <a:pPr lvl="0">
              <a:buFontTx/>
              <a:buAutoNum type="arabicPeriod"/>
              <a:defRPr/>
            </a:pPr>
            <a:r>
              <a:rPr lang="pl-PL" sz="1400" b="1" dirty="0">
                <a:latin typeface="Aller Bold"/>
                <a:cs typeface="+mn-cs"/>
              </a:rPr>
              <a:t> Bezpieczeństwo i przestrzeń </a:t>
            </a:r>
            <a:br>
              <a:rPr lang="pl-PL" sz="1400" b="1" dirty="0">
                <a:latin typeface="Aller Bold"/>
                <a:cs typeface="+mn-cs"/>
              </a:rPr>
            </a:br>
            <a:r>
              <a:rPr lang="pl-PL" sz="1400" b="1" dirty="0">
                <a:latin typeface="Aller Bold"/>
                <a:cs typeface="+mn-cs"/>
              </a:rPr>
              <a:t>      kosmiczna</a:t>
            </a:r>
          </a:p>
          <a:p>
            <a:pPr lvl="0">
              <a:buFontTx/>
              <a:buAutoNum type="arabicPeriod"/>
              <a:defRPr/>
            </a:pPr>
            <a:r>
              <a:rPr lang="pl-PL" sz="1400" b="1" dirty="0">
                <a:latin typeface="Aller Bold"/>
                <a:cs typeface="+mn-cs"/>
              </a:rPr>
              <a:t> Fusion </a:t>
            </a:r>
            <a:r>
              <a:rPr lang="pl-PL" sz="1400" b="1" dirty="0" err="1">
                <a:latin typeface="Aller Bold"/>
                <a:cs typeface="+mn-cs"/>
              </a:rPr>
              <a:t>energy</a:t>
            </a:r>
            <a:r>
              <a:rPr lang="pl-PL" sz="1400" b="1" dirty="0">
                <a:latin typeface="Aller Bold"/>
                <a:cs typeface="+mn-cs"/>
              </a:rPr>
              <a:t> </a:t>
            </a:r>
          </a:p>
          <a:p>
            <a:pPr lvl="0">
              <a:buFontTx/>
              <a:buAutoNum type="arabicPeriod"/>
              <a:defRPr/>
            </a:pPr>
            <a:r>
              <a:rPr lang="pl-PL" sz="1400" b="1" dirty="0">
                <a:latin typeface="Aller Bold"/>
                <a:cs typeface="+mn-cs"/>
              </a:rPr>
              <a:t> Energia rozszczepienia i ochrona przed promieniowaniem</a:t>
            </a:r>
            <a:endParaRPr lang="pl-PL" sz="1400" dirty="0">
              <a:latin typeface="Aller Bold"/>
              <a:cs typeface="+mn-cs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4211960" y="1700808"/>
            <a:ext cx="4846601" cy="4614722"/>
          </a:xfrm>
          <a:prstGeom prst="rect">
            <a:avLst/>
          </a:prstGeom>
        </p:spPr>
        <p:txBody>
          <a:bodyPr wrap="square" lIns="51425" tIns="25716" rIns="51425" bIns="25716">
            <a:spAutoFit/>
          </a:bodyPr>
          <a:lstStyle/>
          <a:p>
            <a:pPr algn="ctr">
              <a:spcBef>
                <a:spcPts val="338"/>
              </a:spcBef>
              <a:defRPr/>
            </a:pPr>
            <a:r>
              <a:rPr lang="pl-PL" sz="1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ller Bold"/>
                <a:cs typeface="+mn-cs"/>
              </a:rPr>
              <a:t>Strategia rozwoju nauki </a:t>
            </a:r>
            <a:br>
              <a:rPr lang="pl-PL" sz="1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ller Bold"/>
                <a:cs typeface="+mn-cs"/>
              </a:rPr>
            </a:br>
            <a:r>
              <a:rPr lang="pl-PL" sz="1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ller Bold"/>
                <a:cs typeface="+mn-cs"/>
              </a:rPr>
              <a:t>w Polsce do 2015 roku </a:t>
            </a:r>
            <a:endParaRPr lang="pl-PL" sz="1400" b="1" i="1" dirty="0">
              <a:solidFill>
                <a:srgbClr val="000099"/>
              </a:solidFill>
              <a:latin typeface="Aller Bold"/>
              <a:cs typeface="+mn-cs"/>
            </a:endParaRPr>
          </a:p>
          <a:p>
            <a:pPr algn="ctr">
              <a:spcBef>
                <a:spcPts val="338"/>
              </a:spcBef>
              <a:defRPr/>
            </a:pPr>
            <a:r>
              <a:rPr lang="pl-PL" sz="1400" b="1" dirty="0">
                <a:solidFill>
                  <a:srgbClr val="0B0905"/>
                </a:solidFill>
                <a:latin typeface="Aller Bold"/>
                <a:cs typeface="+mn-cs"/>
              </a:rPr>
              <a:t>6.4 Priorytety tematyczne w rozwoju nauki i technologii w Polsce do 2015 </a:t>
            </a:r>
            <a:endParaRPr lang="en-US" sz="1400" b="1" dirty="0">
              <a:solidFill>
                <a:srgbClr val="0B0905"/>
              </a:solidFill>
              <a:latin typeface="Aller Bold"/>
              <a:cs typeface="+mn-cs"/>
            </a:endParaRPr>
          </a:p>
          <a:p>
            <a:pPr lvl="0">
              <a:buFontTx/>
              <a:buChar char="•"/>
              <a:defRPr/>
            </a:pPr>
            <a:r>
              <a:rPr lang="pl-PL" sz="1400" b="1" dirty="0">
                <a:solidFill>
                  <a:srgbClr val="669900"/>
                </a:solidFill>
                <a:latin typeface="Aller Bold"/>
                <a:cs typeface="+mn-cs"/>
              </a:rPr>
              <a:t> zdrowie,</a:t>
            </a:r>
          </a:p>
          <a:p>
            <a:pPr lvl="0">
              <a:buFontTx/>
              <a:buChar char="•"/>
              <a:defRPr/>
            </a:pPr>
            <a:r>
              <a:rPr lang="pl-PL" sz="1400" b="1" dirty="0">
                <a:solidFill>
                  <a:srgbClr val="669900"/>
                </a:solidFill>
                <a:latin typeface="Aller Bold"/>
                <a:cs typeface="+mn-cs"/>
              </a:rPr>
              <a:t> środowisko i rolnictwo, </a:t>
            </a:r>
          </a:p>
          <a:p>
            <a:pPr lvl="0">
              <a:buFontTx/>
              <a:buChar char="•"/>
              <a:defRPr/>
            </a:pPr>
            <a:r>
              <a:rPr lang="pl-PL" sz="1400" b="1" dirty="0">
                <a:solidFill>
                  <a:srgbClr val="669900"/>
                </a:solidFill>
                <a:latin typeface="Aller Bold"/>
                <a:cs typeface="+mn-cs"/>
              </a:rPr>
              <a:t> energia i infrastruktura, </a:t>
            </a:r>
          </a:p>
          <a:p>
            <a:pPr lvl="0">
              <a:buFontTx/>
              <a:buChar char="•"/>
              <a:defRPr/>
            </a:pPr>
            <a:r>
              <a:rPr lang="pl-PL" sz="1400" b="1" dirty="0">
                <a:solidFill>
                  <a:srgbClr val="C00000"/>
                </a:solidFill>
                <a:latin typeface="Aller Bold"/>
                <a:cs typeface="+mn-cs"/>
              </a:rPr>
              <a:t> nowoczesne technologie dla </a:t>
            </a:r>
            <a:br>
              <a:rPr lang="pl-PL" sz="1400" b="1" dirty="0">
                <a:solidFill>
                  <a:srgbClr val="C00000"/>
                </a:solidFill>
                <a:latin typeface="Aller Bold"/>
                <a:cs typeface="+mn-cs"/>
              </a:rPr>
            </a:br>
            <a:r>
              <a:rPr lang="pl-PL" sz="1400" b="1" dirty="0">
                <a:solidFill>
                  <a:srgbClr val="C00000"/>
                </a:solidFill>
                <a:latin typeface="Aller Bold"/>
                <a:cs typeface="+mn-cs"/>
              </a:rPr>
              <a:t>  gospodarki</a:t>
            </a:r>
          </a:p>
          <a:p>
            <a:pPr lvl="0">
              <a:buFontTx/>
              <a:buChar char="•"/>
              <a:defRPr/>
            </a:pPr>
            <a:r>
              <a:rPr lang="pl-PL" sz="1400" dirty="0">
                <a:latin typeface="Aller Bold"/>
                <a:cs typeface="+mn-cs"/>
              </a:rPr>
              <a:t> społeczeństwo w warunkach </a:t>
            </a:r>
            <a:br>
              <a:rPr lang="pl-PL" sz="1400" dirty="0">
                <a:latin typeface="Aller Bold"/>
                <a:cs typeface="+mn-cs"/>
              </a:rPr>
            </a:br>
            <a:r>
              <a:rPr lang="pl-PL" sz="1400" dirty="0">
                <a:latin typeface="Aller Bold"/>
                <a:cs typeface="+mn-cs"/>
              </a:rPr>
              <a:t>  przyspieszonego i zrównoważonego </a:t>
            </a:r>
            <a:br>
              <a:rPr lang="pl-PL" sz="1400" dirty="0">
                <a:latin typeface="Aller Bold"/>
                <a:cs typeface="+mn-cs"/>
              </a:rPr>
            </a:br>
            <a:r>
              <a:rPr lang="pl-PL" sz="1400" dirty="0">
                <a:latin typeface="Aller Bold"/>
                <a:cs typeface="+mn-cs"/>
              </a:rPr>
              <a:t>  rozwoju społeczno-gospodarczego</a:t>
            </a:r>
          </a:p>
          <a:p>
            <a:pPr lvl="0">
              <a:buFontTx/>
              <a:buChar char="•"/>
              <a:defRPr/>
            </a:pPr>
            <a:endParaRPr lang="pl-PL" sz="1400" b="1" dirty="0">
              <a:latin typeface="Aller Bold"/>
              <a:cs typeface="+mn-cs"/>
            </a:endParaRPr>
          </a:p>
          <a:p>
            <a:pPr lvl="0" algn="ctr">
              <a:defRPr/>
            </a:pPr>
            <a:r>
              <a:rPr lang="pl-PL" sz="1400" b="1" dirty="0">
                <a:latin typeface="Aller Bold"/>
                <a:cs typeface="+mn-cs"/>
              </a:rPr>
              <a:t>Obszary te przenikają się wzajemnie tworząc spójny </a:t>
            </a:r>
            <a:r>
              <a:rPr lang="pl-PL" sz="1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ller Bold"/>
                <a:cs typeface="+mn-cs"/>
              </a:rPr>
              <a:t>Krajowy Program Badań Naukowych i Prac Rozwojowych</a:t>
            </a:r>
            <a:r>
              <a:rPr lang="pl-PL" sz="1400" b="1" dirty="0">
                <a:solidFill>
                  <a:srgbClr val="000099"/>
                </a:solidFill>
                <a:latin typeface="Aller Bold"/>
                <a:cs typeface="+mn-cs"/>
              </a:rPr>
              <a:t>.</a:t>
            </a:r>
            <a:r>
              <a:rPr lang="pl-PL" sz="1400" b="1" dirty="0">
                <a:solidFill>
                  <a:srgbClr val="990000"/>
                </a:solidFill>
                <a:latin typeface="Aller Bold"/>
                <a:cs typeface="+mn-cs"/>
              </a:rPr>
              <a:t> </a:t>
            </a:r>
          </a:p>
          <a:p>
            <a:pPr lvl="0">
              <a:defRPr/>
            </a:pPr>
            <a:endParaRPr lang="pl-PL" sz="1400" b="1" dirty="0">
              <a:solidFill>
                <a:srgbClr val="990000"/>
              </a:solidFill>
              <a:latin typeface="Aller Bold"/>
              <a:cs typeface="+mn-cs"/>
            </a:endParaRPr>
          </a:p>
          <a:p>
            <a:pPr lvl="0" algn="ctr">
              <a:defRPr/>
            </a:pPr>
            <a:r>
              <a:rPr lang="pl-PL" sz="1400" b="1" dirty="0">
                <a:solidFill>
                  <a:srgbClr val="A50021"/>
                </a:solidFill>
                <a:latin typeface="Aller Bold"/>
                <a:cs typeface="+mn-cs"/>
              </a:rPr>
              <a:t>Motorem</a:t>
            </a:r>
            <a:r>
              <a:rPr lang="pl-PL" sz="1400" b="1" dirty="0">
                <a:solidFill>
                  <a:srgbClr val="000099"/>
                </a:solidFill>
                <a:latin typeface="Aller Bold"/>
                <a:cs typeface="+mn-cs"/>
              </a:rPr>
              <a:t> </a:t>
            </a:r>
            <a:r>
              <a:rPr lang="pl-PL" sz="1400" b="1" dirty="0">
                <a:latin typeface="Aller Bold"/>
                <a:cs typeface="+mn-cs"/>
              </a:rPr>
              <a:t>rozwoju w tych obszarach będą ze strony nauki przede wszystkim </a:t>
            </a:r>
            <a:r>
              <a:rPr lang="pl-PL" sz="1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ller Bold"/>
                <a:cs typeface="+mn-cs"/>
              </a:rPr>
              <a:t>ZAAWANSOWANE TECHNOLOGIE</a:t>
            </a:r>
            <a:r>
              <a:rPr lang="pl-PL" sz="1400" b="1" dirty="0">
                <a:latin typeface="Aller Bold"/>
                <a:cs typeface="+mn-cs"/>
              </a:rPr>
              <a:t> (biotechnologie, technologie informacyjne oraz nanotechnologie).</a:t>
            </a:r>
          </a:p>
        </p:txBody>
      </p:sp>
    </p:spTree>
    <p:extLst>
      <p:ext uri="{BB962C8B-B14F-4D97-AF65-F5344CB8AC3E}">
        <p14:creationId xmlns:p14="http://schemas.microsoft.com/office/powerpoint/2010/main" val="9419990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"/>
          <p:cNvSpPr>
            <a:spLocks/>
          </p:cNvSpPr>
          <p:nvPr/>
        </p:nvSpPr>
        <p:spPr bwMode="auto">
          <a:xfrm>
            <a:off x="1695750" y="1060848"/>
            <a:ext cx="6550819" cy="30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endParaRPr lang="en-US" altLang="pl-PL" sz="2081" b="1">
              <a:solidFill>
                <a:srgbClr val="002060"/>
              </a:solidFill>
              <a:latin typeface="Aller Bold"/>
              <a:ea typeface="MS PGothic" pitchFamily="34" charset="-128"/>
              <a:cs typeface="Aller Bold"/>
              <a:sym typeface="Aller Bold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339310" y="1214467"/>
            <a:ext cx="8465441" cy="4595358"/>
          </a:xfrm>
          <a:prstGeom prst="rect">
            <a:avLst/>
          </a:prstGeom>
        </p:spPr>
        <p:txBody>
          <a:bodyPr wrap="square" lIns="51425" tIns="25716" rIns="51425" bIns="25716">
            <a:spAutoFit/>
          </a:bodyPr>
          <a:lstStyle/>
          <a:p>
            <a:r>
              <a:rPr lang="pl-PL" dirty="0"/>
              <a:t> </a:t>
            </a:r>
            <a:endParaRPr lang="pl-PL" dirty="0" smtClean="0"/>
          </a:p>
          <a:p>
            <a:endParaRPr lang="pl-PL" sz="1631" dirty="0" smtClean="0"/>
          </a:p>
          <a:p>
            <a:endParaRPr lang="pl-PL" sz="1631" dirty="0">
              <a:solidFill>
                <a:srgbClr val="002060"/>
              </a:solidFill>
            </a:endParaRPr>
          </a:p>
          <a:p>
            <a:pPr algn="just"/>
            <a:r>
              <a:rPr lang="pl-PL" sz="1631" b="1" dirty="0">
                <a:solidFill>
                  <a:srgbClr val="0070C0"/>
                </a:solidFill>
              </a:rPr>
              <a:t>Misją</a:t>
            </a:r>
            <a:r>
              <a:rPr lang="pl-PL" sz="1631" dirty="0">
                <a:solidFill>
                  <a:srgbClr val="002060"/>
                </a:solidFill>
              </a:rPr>
              <a:t> </a:t>
            </a:r>
            <a:r>
              <a:rPr lang="pl-PL" sz="1631" dirty="0"/>
              <a:t>tak skonstruowanego Centrum jest realizacja dużych projektów naukowo-badawczych i badawczo-rozwojowych zarówno we współpracy w ramach platform technologicznych i programów ramowych UE (Horyzont 2020), jak i przede wszystkim realizacja programów strategicznych koordynowanych i zarządzanych przez Narodowe Centrum Badań i Rozwoju (</a:t>
            </a:r>
            <a:r>
              <a:rPr lang="pl-PL" sz="1631" dirty="0" err="1"/>
              <a:t>NCBiR</a:t>
            </a:r>
            <a:r>
              <a:rPr lang="pl-PL" sz="1631" dirty="0"/>
              <a:t>) oraz Narodowe Centrum Nauki (NCN). </a:t>
            </a:r>
          </a:p>
          <a:p>
            <a:endParaRPr lang="pl-PL" sz="1631" dirty="0">
              <a:solidFill>
                <a:srgbClr val="002060"/>
              </a:solidFill>
            </a:endParaRPr>
          </a:p>
          <a:p>
            <a:pPr algn="just"/>
            <a:r>
              <a:rPr lang="pl-PL" sz="1631" dirty="0"/>
              <a:t>Istotnym założeniem WCZT jest stworzenie </a:t>
            </a:r>
            <a:r>
              <a:rPr lang="pl-PL" sz="1631" b="1" dirty="0" err="1">
                <a:solidFill>
                  <a:srgbClr val="0070C0"/>
                </a:solidFill>
              </a:rPr>
              <a:t>multidyscyplinarnego</a:t>
            </a:r>
            <a:r>
              <a:rPr lang="pl-PL" sz="1631" b="1" dirty="0">
                <a:solidFill>
                  <a:srgbClr val="0070C0"/>
                </a:solidFill>
              </a:rPr>
              <a:t> ośrodka</a:t>
            </a:r>
            <a:r>
              <a:rPr lang="pl-PL" sz="1631" dirty="0">
                <a:solidFill>
                  <a:srgbClr val="0070C0"/>
                </a:solidFill>
              </a:rPr>
              <a:t> </a:t>
            </a:r>
            <a:r>
              <a:rPr lang="pl-PL" sz="1631" dirty="0"/>
              <a:t>w dziedzinie zaawansowanych technologii Materiały i Biomateriały, w którym realizowane będą wspólne projekty i opracowywane programy badawcze we współpracy z czołowymi ośrodkami badawczo-rozwojowymi polskich i międzynarodowych koncernów oraz małymi i średnimi przedsiębiorstwami. </a:t>
            </a:r>
          </a:p>
          <a:p>
            <a:pPr algn="just"/>
            <a:endParaRPr lang="pl-PL" sz="1631" dirty="0">
              <a:solidFill>
                <a:srgbClr val="002060"/>
              </a:solidFill>
            </a:endParaRPr>
          </a:p>
          <a:p>
            <a:pPr algn="just"/>
            <a:r>
              <a:rPr lang="pl-PL" sz="1631" b="1" dirty="0">
                <a:solidFill>
                  <a:srgbClr val="0070C0"/>
                </a:solidFill>
              </a:rPr>
              <a:t>Dodatkowo </a:t>
            </a:r>
            <a:r>
              <a:rPr lang="pl-PL" sz="1631" dirty="0"/>
              <a:t>zadaniem Centrum jest stworzenie </a:t>
            </a:r>
            <a:r>
              <a:rPr lang="pl-PL" sz="1631" b="1" dirty="0">
                <a:solidFill>
                  <a:srgbClr val="0070C0"/>
                </a:solidFill>
              </a:rPr>
              <a:t>mostu pomiędzy nauką a przemysłem</a:t>
            </a:r>
            <a:r>
              <a:rPr lang="pl-PL" sz="1631" dirty="0"/>
              <a:t>, dzięki ukierunkowaniu na rozwój badań stosowanych, na zasadach podobnych do tych jakie wypracowane są przez instytuty Fraunhofera w Niemczech</a:t>
            </a:r>
            <a:r>
              <a:rPr lang="pl-PL" sz="1631" dirty="0">
                <a:solidFill>
                  <a:srgbClr val="002060"/>
                </a:solidFill>
              </a:rPr>
              <a:t>. </a:t>
            </a:r>
          </a:p>
        </p:txBody>
      </p:sp>
      <p:sp>
        <p:nvSpPr>
          <p:cNvPr id="6" name="Rectangle 2"/>
          <p:cNvSpPr>
            <a:spLocks/>
          </p:cNvSpPr>
          <p:nvPr/>
        </p:nvSpPr>
        <p:spPr bwMode="auto">
          <a:xfrm>
            <a:off x="1695750" y="787190"/>
            <a:ext cx="5413530" cy="30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altLang="pl-PL" sz="2400" b="1" dirty="0" err="1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Wielkopolskie</a:t>
            </a:r>
            <a:r>
              <a:rPr lang="en-US" altLang="pl-PL" sz="2400" b="1" dirty="0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 Centrum </a:t>
            </a:r>
            <a:r>
              <a:rPr lang="en-US" altLang="pl-PL" sz="2400" b="1" dirty="0" err="1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Zaawansowanych</a:t>
            </a:r>
            <a:r>
              <a:rPr lang="en-US" altLang="pl-PL" sz="2400" b="1" dirty="0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 </a:t>
            </a:r>
            <a:r>
              <a:rPr lang="en-US" altLang="pl-PL" sz="2400" b="1" dirty="0" err="1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Technologii</a:t>
            </a:r>
            <a:endParaRPr lang="en-US" altLang="pl-PL" sz="2400" b="1" dirty="0">
              <a:solidFill>
                <a:srgbClr val="0C387E"/>
              </a:solidFill>
              <a:latin typeface="Aller Bold"/>
              <a:ea typeface="MS PGothic" pitchFamily="34" charset="-128"/>
              <a:cs typeface="Aller Bold"/>
              <a:sym typeface="Aller Bold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0109" y="293179"/>
            <a:ext cx="2096553" cy="928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90160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/>
          </p:cNvSpPr>
          <p:nvPr/>
        </p:nvSpPr>
        <p:spPr bwMode="auto">
          <a:xfrm>
            <a:off x="1697535" y="1260873"/>
            <a:ext cx="6393656" cy="30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endParaRPr lang="en-US" sz="2800">
              <a:solidFill>
                <a:srgbClr val="0C387E"/>
              </a:solidFill>
              <a:latin typeface="Aller Bold" charset="0"/>
              <a:ea typeface="ＭＳ Ｐゴシック" charset="0"/>
              <a:cs typeface="Aller Bold" charset="0"/>
              <a:sym typeface="Aller Bold" charset="0"/>
            </a:endParaRPr>
          </a:p>
        </p:txBody>
      </p:sp>
      <p:sp>
        <p:nvSpPr>
          <p:cNvPr id="6148" name="Rectangle 4"/>
          <p:cNvSpPr>
            <a:spLocks/>
          </p:cNvSpPr>
          <p:nvPr/>
        </p:nvSpPr>
        <p:spPr bwMode="auto">
          <a:xfrm>
            <a:off x="1655678" y="1646802"/>
            <a:ext cx="7172408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ts val="956"/>
              </a:spcBef>
            </a:pPr>
            <a:endParaRPr lang="en-US" sz="1294" b="1">
              <a:solidFill>
                <a:srgbClr val="304049"/>
              </a:solidFill>
              <a:latin typeface="Aller" charset="0"/>
              <a:ea typeface="ＭＳ Ｐゴシック" charset="0"/>
              <a:cs typeface="Aller" charset="0"/>
              <a:sym typeface="Aller" charset="0"/>
            </a:endParaRPr>
          </a:p>
        </p:txBody>
      </p:sp>
      <p:sp>
        <p:nvSpPr>
          <p:cNvPr id="6149" name="Rectangle 5"/>
          <p:cNvSpPr>
            <a:spLocks/>
          </p:cNvSpPr>
          <p:nvPr/>
        </p:nvSpPr>
        <p:spPr bwMode="auto">
          <a:xfrm>
            <a:off x="571946" y="1849324"/>
            <a:ext cx="8256138" cy="3847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ts val="563"/>
              </a:spcBef>
            </a:pPr>
            <a:r>
              <a:rPr lang="en-US" sz="1294">
                <a:solidFill>
                  <a:srgbClr val="4D4D4D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.</a:t>
            </a:r>
            <a:endParaRPr lang="pl-PL" sz="1294">
              <a:solidFill>
                <a:srgbClr val="4D4D4D"/>
              </a:solidFill>
              <a:latin typeface="Aller" charset="0"/>
              <a:ea typeface="ＭＳ Ｐゴシック" charset="0"/>
              <a:cs typeface="Aller" charset="0"/>
              <a:sym typeface="Aller" charset="0"/>
            </a:endParaRPr>
          </a:p>
          <a:p>
            <a:pPr>
              <a:spcBef>
                <a:spcPts val="563"/>
              </a:spcBef>
            </a:pPr>
            <a:endParaRPr lang="pl-PL" sz="1294">
              <a:solidFill>
                <a:srgbClr val="4D4D4D"/>
              </a:solidFill>
              <a:latin typeface="Aller" charset="0"/>
              <a:ea typeface="ＭＳ Ｐゴシック" charset="0"/>
              <a:cs typeface="Aller" charset="0"/>
              <a:sym typeface="Aller" charset="0"/>
            </a:endParaRPr>
          </a:p>
          <a:p>
            <a:pPr>
              <a:spcBef>
                <a:spcPts val="563"/>
              </a:spcBef>
            </a:pPr>
            <a:endParaRPr lang="pl-PL" sz="1294">
              <a:solidFill>
                <a:srgbClr val="4D4D4D"/>
              </a:solidFill>
              <a:latin typeface="Aller" charset="0"/>
              <a:ea typeface="ＭＳ Ｐゴシック" charset="0"/>
              <a:cs typeface="Aller" charset="0"/>
              <a:sym typeface="Aller" charset="0"/>
            </a:endParaRPr>
          </a:p>
          <a:p>
            <a:pPr>
              <a:spcBef>
                <a:spcPts val="563"/>
              </a:spcBef>
            </a:pPr>
            <a:endParaRPr lang="pl-PL" sz="1294">
              <a:solidFill>
                <a:srgbClr val="4D4D4D"/>
              </a:solidFill>
              <a:latin typeface="Aller" charset="0"/>
              <a:ea typeface="ＭＳ Ｐゴシック" charset="0"/>
              <a:cs typeface="Aller" charset="0"/>
              <a:sym typeface="Aller" charset="0"/>
            </a:endParaRPr>
          </a:p>
          <a:p>
            <a:pPr>
              <a:spcBef>
                <a:spcPts val="563"/>
              </a:spcBef>
            </a:pPr>
            <a:endParaRPr lang="pl-PL" sz="1294">
              <a:solidFill>
                <a:srgbClr val="4D4D4D"/>
              </a:solidFill>
              <a:latin typeface="Aller" charset="0"/>
              <a:ea typeface="ＭＳ Ｐゴシック" charset="0"/>
              <a:cs typeface="Aller" charset="0"/>
              <a:sym typeface="Aller" charset="0"/>
            </a:endParaRPr>
          </a:p>
          <a:p>
            <a:pPr>
              <a:spcBef>
                <a:spcPts val="563"/>
              </a:spcBef>
            </a:pPr>
            <a:endParaRPr lang="en-US" sz="1181">
              <a:solidFill>
                <a:srgbClr val="4D4D4D"/>
              </a:solidFill>
              <a:latin typeface="Aller" charset="0"/>
              <a:ea typeface="ＭＳ Ｐゴシック" charset="0"/>
              <a:cs typeface="Aller" charset="0"/>
              <a:sym typeface="Aller" charset="0"/>
            </a:endParaRPr>
          </a:p>
          <a:p>
            <a:pPr>
              <a:spcBef>
                <a:spcPts val="563"/>
              </a:spcBef>
            </a:pPr>
            <a:endParaRPr lang="en-US" sz="394">
              <a:solidFill>
                <a:srgbClr val="4D4D4D"/>
              </a:solidFill>
              <a:latin typeface="Aller" charset="0"/>
              <a:ea typeface="ＭＳ Ｐゴシック" charset="0"/>
              <a:cs typeface="Aller" charset="0"/>
              <a:sym typeface="Aller" charset="0"/>
            </a:endParaRPr>
          </a:p>
        </p:txBody>
      </p:sp>
      <p:sp>
        <p:nvSpPr>
          <p:cNvPr id="6152" name="Rectangle 8"/>
          <p:cNvSpPr>
            <a:spLocks/>
          </p:cNvSpPr>
          <p:nvPr/>
        </p:nvSpPr>
        <p:spPr bwMode="auto">
          <a:xfrm>
            <a:off x="643315" y="2618912"/>
            <a:ext cx="235744" cy="23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631">
                <a:solidFill>
                  <a:srgbClr val="FFFFFF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1</a:t>
            </a:r>
          </a:p>
        </p:txBody>
      </p:sp>
      <p:sp>
        <p:nvSpPr>
          <p:cNvPr id="3" name="Prostokąt 2"/>
          <p:cNvSpPr/>
          <p:nvPr/>
        </p:nvSpPr>
        <p:spPr>
          <a:xfrm>
            <a:off x="2101226" y="4976256"/>
            <a:ext cx="4572000" cy="231150"/>
          </a:xfrm>
          <a:prstGeom prst="rect">
            <a:avLst/>
          </a:prstGeom>
        </p:spPr>
        <p:txBody>
          <a:bodyPr lIns="51425" tIns="25716" rIns="51425" bIns="25716">
            <a:spAutoFit/>
          </a:bodyPr>
          <a:lstStyle/>
          <a:p>
            <a:pPr algn="just">
              <a:lnSpc>
                <a:spcPct val="90000"/>
              </a:lnSpc>
              <a:defRPr/>
            </a:pPr>
            <a:endParaRPr lang="en-US" sz="1294" b="1">
              <a:sym typeface="Gill Sans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549958" y="980728"/>
            <a:ext cx="8275176" cy="5007137"/>
          </a:xfrm>
          <a:prstGeom prst="rect">
            <a:avLst/>
          </a:prstGeom>
        </p:spPr>
        <p:txBody>
          <a:bodyPr wrap="square" lIns="51425" tIns="25716" rIns="51425" bIns="25716">
            <a:spAutoFit/>
          </a:bodyPr>
          <a:lstStyle/>
          <a:p>
            <a:pPr algn="ctr"/>
            <a:endParaRPr lang="pl-PL" sz="1400" dirty="0">
              <a:solidFill>
                <a:srgbClr val="002060"/>
              </a:solidFill>
              <a:latin typeface="+mn-lt"/>
              <a:sym typeface="Gill Sans" charset="0"/>
            </a:endParaRPr>
          </a:p>
          <a:p>
            <a:pPr algn="ctr"/>
            <a:r>
              <a:rPr lang="pl-PL" sz="1400" dirty="0">
                <a:solidFill>
                  <a:srgbClr val="002060"/>
                </a:solidFill>
                <a:latin typeface="+mn-lt"/>
                <a:sym typeface="Gill Sans" charset="0"/>
              </a:rPr>
              <a:t>W dniu </a:t>
            </a:r>
            <a:r>
              <a:rPr lang="pl-PL" sz="1400" b="1" dirty="0">
                <a:solidFill>
                  <a:srgbClr val="002060"/>
                </a:solidFill>
                <a:latin typeface="+mn-lt"/>
                <a:sym typeface="Gill Sans" charset="0"/>
              </a:rPr>
              <a:t>18 listopada 2015r.</a:t>
            </a:r>
          </a:p>
          <a:p>
            <a:pPr algn="ctr"/>
            <a:r>
              <a:rPr lang="pl-PL" sz="1400" dirty="0">
                <a:solidFill>
                  <a:srgbClr val="002060"/>
                </a:solidFill>
                <a:latin typeface="+mn-lt"/>
                <a:sym typeface="Gill Sans" charset="0"/>
              </a:rPr>
              <a:t>Ogłoszenie Ministra Nauki i Szkolnictwa Wyższego o naborze wniosków w ramach</a:t>
            </a:r>
          </a:p>
          <a:p>
            <a:pPr algn="ctr"/>
            <a:r>
              <a:rPr lang="pl-PL" sz="1400" dirty="0">
                <a:solidFill>
                  <a:srgbClr val="002060"/>
                </a:solidFill>
                <a:latin typeface="+mn-lt"/>
                <a:sym typeface="Gill Sans" charset="0"/>
              </a:rPr>
              <a:t> </a:t>
            </a:r>
            <a:r>
              <a:rPr lang="pl-PL" sz="1400" b="1" dirty="0">
                <a:solidFill>
                  <a:srgbClr val="002060"/>
                </a:solidFill>
                <a:latin typeface="+mn-lt"/>
                <a:sym typeface="Gill Sans" charset="0"/>
              </a:rPr>
              <a:t>„Programu dofinansowania kosztów utrzymania infrastruktury badawczej - Panda 1”</a:t>
            </a:r>
          </a:p>
          <a:p>
            <a:pPr algn="just"/>
            <a:endParaRPr lang="pl-PL" sz="1400" dirty="0">
              <a:latin typeface="+mn-lt"/>
              <a:sym typeface="Gill Sans" charset="0"/>
            </a:endParaRPr>
          </a:p>
          <a:p>
            <a:pPr algn="just"/>
            <a:r>
              <a:rPr lang="pl-PL" sz="1400" dirty="0">
                <a:latin typeface="+mn-lt"/>
                <a:sym typeface="Gill Sans" charset="0"/>
              </a:rPr>
              <a:t>Celem programu jest pokrycie kosztów usługi polegającej na utrzymaniu przez jednostki naukowe lub podmioty działające na rzecz nauki gotowości infrastruktury badawczej do prowadzenia  prac badawczo-rozwojowych we współpracy z przedsiębiorcami oraz działalności w zakresie komercjalizacji wyników badań naukowych lub prac rozwojowych, zwanych dalej „projektami”.</a:t>
            </a:r>
          </a:p>
          <a:p>
            <a:pPr algn="ctr"/>
            <a:endParaRPr lang="pl-PL" sz="1400" b="1" dirty="0">
              <a:solidFill>
                <a:srgbClr val="002060"/>
              </a:solidFill>
              <a:latin typeface="+mn-lt"/>
              <a:sym typeface="Gill Sans" charset="0"/>
            </a:endParaRPr>
          </a:p>
          <a:p>
            <a:pPr algn="ctr"/>
            <a:r>
              <a:rPr lang="pl-PL" sz="1400" b="1" dirty="0">
                <a:solidFill>
                  <a:srgbClr val="002060"/>
                </a:solidFill>
                <a:latin typeface="+mn-lt"/>
                <a:sym typeface="Gill Sans" charset="0"/>
              </a:rPr>
              <a:t>WCZT otrzymało wsparcie finansowe (na rok 2015) w wysokości ~ </a:t>
            </a:r>
            <a:r>
              <a:rPr lang="pl-PL" sz="1400" b="1" dirty="0">
                <a:solidFill>
                  <a:srgbClr val="FF0000"/>
                </a:solidFill>
                <a:latin typeface="+mn-lt"/>
                <a:sym typeface="Gill Sans" charset="0"/>
              </a:rPr>
              <a:t>1,9 mln zł </a:t>
            </a:r>
          </a:p>
          <a:p>
            <a:pPr algn="ctr"/>
            <a:endParaRPr lang="pl-PL" sz="1400" b="1" dirty="0">
              <a:solidFill>
                <a:srgbClr val="FF0000"/>
              </a:solidFill>
              <a:latin typeface="+mn-lt"/>
              <a:sym typeface="Gill Sans" charset="0"/>
            </a:endParaRPr>
          </a:p>
          <a:p>
            <a:pPr algn="ctr"/>
            <a:r>
              <a:rPr lang="pl-PL" sz="1400" dirty="0">
                <a:solidFill>
                  <a:srgbClr val="002060"/>
                </a:solidFill>
                <a:latin typeface="+mn-lt"/>
                <a:sym typeface="Gill Sans" charset="0"/>
              </a:rPr>
              <a:t>W dniu </a:t>
            </a:r>
            <a:r>
              <a:rPr lang="pl-PL" sz="1400" b="1" dirty="0">
                <a:solidFill>
                  <a:srgbClr val="002060"/>
                </a:solidFill>
                <a:latin typeface="+mn-lt"/>
                <a:sym typeface="Gill Sans" charset="0"/>
              </a:rPr>
              <a:t>11 marca 2016r. </a:t>
            </a:r>
          </a:p>
          <a:p>
            <a:pPr algn="ctr"/>
            <a:r>
              <a:rPr lang="pl-PL" sz="1400" dirty="0">
                <a:solidFill>
                  <a:srgbClr val="002060"/>
                </a:solidFill>
                <a:latin typeface="+mn-lt"/>
                <a:sym typeface="Gill Sans" charset="0"/>
              </a:rPr>
              <a:t>Narodowe Centrum Badań i Rozwoju ogłasza otwarcie konkursu w ramach </a:t>
            </a:r>
          </a:p>
          <a:p>
            <a:pPr algn="ctr"/>
            <a:r>
              <a:rPr lang="pl-PL" sz="1400" b="1" dirty="0">
                <a:solidFill>
                  <a:srgbClr val="002060"/>
                </a:solidFill>
                <a:latin typeface="+mn-lt"/>
                <a:sym typeface="Gill Sans" charset="0"/>
              </a:rPr>
              <a:t>„Programu wsparcia kosztów utrzymania infrastruktury badawczej - Panda 2”</a:t>
            </a:r>
          </a:p>
          <a:p>
            <a:pPr algn="ctr"/>
            <a:endParaRPr lang="pl-PL" sz="1400" b="1" dirty="0">
              <a:solidFill>
                <a:srgbClr val="002060"/>
              </a:solidFill>
              <a:latin typeface="+mn-lt"/>
              <a:sym typeface="Gill Sans" charset="0"/>
            </a:endParaRPr>
          </a:p>
          <a:p>
            <a:r>
              <a:rPr lang="pl-PL" sz="1400" dirty="0">
                <a:solidFill>
                  <a:srgbClr val="2C2D2D"/>
                </a:solidFill>
                <a:latin typeface="+mn-lt"/>
                <a:sym typeface="Gill Sans" charset="0"/>
              </a:rPr>
              <a:t>Budżet przeznaczony na dofinansowanie realizacji projektów wyłonionych w konkursie wynosi </a:t>
            </a:r>
            <a:r>
              <a:rPr lang="pl-PL" sz="1400" b="1" dirty="0">
                <a:solidFill>
                  <a:srgbClr val="2C2D2D"/>
                </a:solidFill>
                <a:latin typeface="+mn-lt"/>
                <a:sym typeface="Gill Sans" charset="0"/>
              </a:rPr>
              <a:t>50 mln PLN rocznie</a:t>
            </a:r>
            <a:r>
              <a:rPr lang="pl-PL" sz="1400" dirty="0">
                <a:solidFill>
                  <a:srgbClr val="2C2D2D"/>
                </a:solidFill>
                <a:latin typeface="+mn-lt"/>
                <a:sym typeface="Gill Sans" charset="0"/>
              </a:rPr>
              <a:t>. Indykatywny budżet Programu w latach 2016-2020 nie może przekroczyć </a:t>
            </a:r>
            <a:r>
              <a:rPr lang="pl-PL" sz="1400" b="1" dirty="0">
                <a:solidFill>
                  <a:srgbClr val="2C2D2D"/>
                </a:solidFill>
                <a:latin typeface="+mn-lt"/>
                <a:sym typeface="Gill Sans" charset="0"/>
              </a:rPr>
              <a:t>250 mln PLN</a:t>
            </a:r>
            <a:r>
              <a:rPr lang="pl-PL" sz="1400" dirty="0">
                <a:solidFill>
                  <a:srgbClr val="2C2D2D"/>
                </a:solidFill>
                <a:latin typeface="+mn-lt"/>
                <a:sym typeface="Gill Sans" charset="0"/>
              </a:rPr>
              <a:t>. </a:t>
            </a:r>
          </a:p>
          <a:p>
            <a:r>
              <a:rPr lang="pl-PL" sz="1400" dirty="0">
                <a:solidFill>
                  <a:srgbClr val="2C2D2D"/>
                </a:solidFill>
                <a:latin typeface="+mn-lt"/>
                <a:sym typeface="Gill Sans" charset="0"/>
              </a:rPr>
              <a:t>Środki w ramach programu będą przyznawane na 5 lat.</a:t>
            </a:r>
          </a:p>
          <a:p>
            <a:r>
              <a:rPr lang="pl-PL" sz="1400" dirty="0">
                <a:solidFill>
                  <a:srgbClr val="2C2D2D"/>
                </a:solidFill>
                <a:latin typeface="Arial"/>
                <a:sym typeface="Gill Sans" charset="0"/>
              </a:rPr>
              <a:t> </a:t>
            </a:r>
          </a:p>
          <a:p>
            <a:pPr algn="ctr"/>
            <a:r>
              <a:rPr lang="pl-PL" sz="1400" dirty="0">
                <a:solidFill>
                  <a:srgbClr val="2C2D2D"/>
                </a:solidFill>
                <a:latin typeface="Arial"/>
                <a:sym typeface="Gill Sans" charset="0"/>
              </a:rPr>
              <a:t> </a:t>
            </a:r>
            <a:r>
              <a:rPr lang="pl-PL" sz="1400" b="1" dirty="0">
                <a:solidFill>
                  <a:srgbClr val="002060"/>
                </a:solidFill>
                <a:latin typeface="+mn-lt"/>
                <a:sym typeface="Gill Sans" charset="0"/>
              </a:rPr>
              <a:t>WCZT otrzymało wsparcie finansowe (na rok 2016) w wysokości ~ </a:t>
            </a:r>
            <a:r>
              <a:rPr lang="pl-PL" sz="1400" b="1" dirty="0">
                <a:solidFill>
                  <a:srgbClr val="FF0000"/>
                </a:solidFill>
                <a:latin typeface="+mn-lt"/>
                <a:sym typeface="Gill Sans" charset="0"/>
              </a:rPr>
              <a:t>3,08 mln zł </a:t>
            </a:r>
          </a:p>
          <a:p>
            <a:pPr algn="ctr"/>
            <a:endParaRPr lang="pl-PL" sz="1400" dirty="0">
              <a:solidFill>
                <a:srgbClr val="2C2D2D"/>
              </a:solidFill>
              <a:latin typeface="Arial"/>
              <a:sym typeface="Gill Sans" charset="0"/>
            </a:endParaRPr>
          </a:p>
          <a:p>
            <a:pPr algn="ctr"/>
            <a:endParaRPr lang="pl-PL" sz="1400" b="1" u="sng" dirty="0">
              <a:solidFill>
                <a:srgbClr val="002060"/>
              </a:solidFill>
              <a:latin typeface="+mn-lt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6645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/>
          </p:cNvSpPr>
          <p:nvPr/>
        </p:nvSpPr>
        <p:spPr bwMode="auto">
          <a:xfrm>
            <a:off x="1697535" y="1260873"/>
            <a:ext cx="6393656" cy="30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endParaRPr lang="en-US" sz="2081" dirty="0">
              <a:solidFill>
                <a:srgbClr val="0C387E"/>
              </a:solidFill>
              <a:latin typeface="Aller Bold" charset="0"/>
              <a:ea typeface="ＭＳ Ｐゴシック" charset="0"/>
              <a:cs typeface="Aller Bold" charset="0"/>
              <a:sym typeface="Aller Bold" charset="0"/>
            </a:endParaRPr>
          </a:p>
        </p:txBody>
      </p:sp>
      <p:sp>
        <p:nvSpPr>
          <p:cNvPr id="6148" name="Rectangle 4"/>
          <p:cNvSpPr>
            <a:spLocks/>
          </p:cNvSpPr>
          <p:nvPr/>
        </p:nvSpPr>
        <p:spPr bwMode="auto">
          <a:xfrm>
            <a:off x="1655678" y="1646802"/>
            <a:ext cx="7172408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ts val="956"/>
              </a:spcBef>
            </a:pPr>
            <a:endParaRPr lang="en-US" sz="1294" b="1" dirty="0">
              <a:solidFill>
                <a:srgbClr val="304049"/>
              </a:solidFill>
              <a:latin typeface="Aller" charset="0"/>
              <a:ea typeface="ＭＳ Ｐゴシック" charset="0"/>
              <a:cs typeface="Aller" charset="0"/>
              <a:sym typeface="Aller" charset="0"/>
            </a:endParaRPr>
          </a:p>
        </p:txBody>
      </p:sp>
      <p:sp>
        <p:nvSpPr>
          <p:cNvPr id="6149" name="Rectangle 5"/>
          <p:cNvSpPr>
            <a:spLocks/>
          </p:cNvSpPr>
          <p:nvPr/>
        </p:nvSpPr>
        <p:spPr bwMode="auto">
          <a:xfrm>
            <a:off x="1048111" y="2375883"/>
            <a:ext cx="7695855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ts val="563"/>
              </a:spcBef>
            </a:pPr>
            <a:r>
              <a:rPr lang="en-US" sz="1294" dirty="0">
                <a:solidFill>
                  <a:srgbClr val="4D4D4D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.</a:t>
            </a:r>
            <a:endParaRPr lang="pl-PL" sz="1294" dirty="0">
              <a:solidFill>
                <a:srgbClr val="4D4D4D"/>
              </a:solidFill>
              <a:latin typeface="Aller" charset="0"/>
              <a:ea typeface="ＭＳ Ｐゴシック" charset="0"/>
              <a:cs typeface="Aller" charset="0"/>
              <a:sym typeface="Aller" charset="0"/>
            </a:endParaRPr>
          </a:p>
          <a:p>
            <a:pPr>
              <a:spcBef>
                <a:spcPts val="563"/>
              </a:spcBef>
            </a:pPr>
            <a:endParaRPr lang="pl-PL" sz="1294" dirty="0">
              <a:solidFill>
                <a:srgbClr val="4D4D4D"/>
              </a:solidFill>
              <a:latin typeface="Aller" charset="0"/>
              <a:ea typeface="ＭＳ Ｐゴシック" charset="0"/>
              <a:cs typeface="Aller" charset="0"/>
              <a:sym typeface="Aller" charset="0"/>
            </a:endParaRPr>
          </a:p>
          <a:p>
            <a:pPr>
              <a:spcBef>
                <a:spcPts val="563"/>
              </a:spcBef>
            </a:pPr>
            <a:endParaRPr lang="pl-PL" sz="1294" dirty="0">
              <a:solidFill>
                <a:srgbClr val="4D4D4D"/>
              </a:solidFill>
              <a:latin typeface="Aller" charset="0"/>
              <a:ea typeface="ＭＳ Ｐゴシック" charset="0"/>
              <a:cs typeface="Aller" charset="0"/>
              <a:sym typeface="Aller" charset="0"/>
            </a:endParaRPr>
          </a:p>
          <a:p>
            <a:pPr>
              <a:spcBef>
                <a:spcPts val="563"/>
              </a:spcBef>
            </a:pPr>
            <a:endParaRPr lang="pl-PL" sz="1294" dirty="0">
              <a:solidFill>
                <a:srgbClr val="4D4D4D"/>
              </a:solidFill>
              <a:latin typeface="Aller" charset="0"/>
              <a:ea typeface="ＭＳ Ｐゴシック" charset="0"/>
              <a:cs typeface="Aller" charset="0"/>
              <a:sym typeface="Aller" charset="0"/>
            </a:endParaRPr>
          </a:p>
          <a:p>
            <a:pPr>
              <a:spcBef>
                <a:spcPts val="563"/>
              </a:spcBef>
            </a:pPr>
            <a:endParaRPr lang="pl-PL" sz="1294" dirty="0">
              <a:solidFill>
                <a:srgbClr val="4D4D4D"/>
              </a:solidFill>
              <a:latin typeface="Aller" charset="0"/>
              <a:ea typeface="ＭＳ Ｐゴシック" charset="0"/>
              <a:cs typeface="Aller" charset="0"/>
              <a:sym typeface="Aller" charset="0"/>
            </a:endParaRPr>
          </a:p>
          <a:p>
            <a:pPr>
              <a:spcBef>
                <a:spcPts val="563"/>
              </a:spcBef>
            </a:pPr>
            <a:endParaRPr lang="en-US" sz="1181" dirty="0">
              <a:solidFill>
                <a:srgbClr val="4D4D4D"/>
              </a:solidFill>
              <a:latin typeface="Aller" charset="0"/>
              <a:ea typeface="ＭＳ Ｐゴシック" charset="0"/>
              <a:cs typeface="Aller" charset="0"/>
              <a:sym typeface="Aller" charset="0"/>
            </a:endParaRPr>
          </a:p>
          <a:p>
            <a:pPr>
              <a:spcBef>
                <a:spcPts val="563"/>
              </a:spcBef>
            </a:pPr>
            <a:endParaRPr lang="en-US" sz="394" dirty="0">
              <a:solidFill>
                <a:srgbClr val="4D4D4D"/>
              </a:solidFill>
              <a:latin typeface="Aller" charset="0"/>
              <a:ea typeface="ＭＳ Ｐゴシック" charset="0"/>
              <a:cs typeface="Aller" charset="0"/>
              <a:sym typeface="Aller" charset="0"/>
            </a:endParaRPr>
          </a:p>
        </p:txBody>
      </p:sp>
      <p:sp>
        <p:nvSpPr>
          <p:cNvPr id="6152" name="Rectangle 8"/>
          <p:cNvSpPr>
            <a:spLocks/>
          </p:cNvSpPr>
          <p:nvPr/>
        </p:nvSpPr>
        <p:spPr bwMode="auto">
          <a:xfrm>
            <a:off x="643315" y="2618912"/>
            <a:ext cx="235744" cy="23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631" dirty="0">
                <a:solidFill>
                  <a:srgbClr val="FFFFFF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1</a:t>
            </a:r>
          </a:p>
        </p:txBody>
      </p:sp>
      <p:sp>
        <p:nvSpPr>
          <p:cNvPr id="3" name="Prostokąt 2"/>
          <p:cNvSpPr/>
          <p:nvPr/>
        </p:nvSpPr>
        <p:spPr>
          <a:xfrm>
            <a:off x="2101226" y="4976256"/>
            <a:ext cx="4572000" cy="231150"/>
          </a:xfrm>
          <a:prstGeom prst="rect">
            <a:avLst/>
          </a:prstGeom>
        </p:spPr>
        <p:txBody>
          <a:bodyPr lIns="51425" tIns="25716" rIns="51425" bIns="25716">
            <a:spAutoFit/>
          </a:bodyPr>
          <a:lstStyle/>
          <a:p>
            <a:pPr algn="just">
              <a:lnSpc>
                <a:spcPct val="90000"/>
              </a:lnSpc>
              <a:defRPr/>
            </a:pPr>
            <a:endParaRPr lang="en-US" sz="1294" b="1" dirty="0">
              <a:sym typeface="Gill Sans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108873" y="2838680"/>
            <a:ext cx="7574342" cy="2908101"/>
          </a:xfrm>
          <a:prstGeom prst="rect">
            <a:avLst/>
          </a:prstGeom>
        </p:spPr>
        <p:txBody>
          <a:bodyPr wrap="square" lIns="51425" tIns="25716" rIns="51425" bIns="25716">
            <a:spAutoFit/>
          </a:bodyPr>
          <a:lstStyle/>
          <a:p>
            <a:pPr>
              <a:lnSpc>
                <a:spcPct val="125000"/>
              </a:lnSpc>
            </a:pPr>
            <a:endParaRPr lang="pl-PL" altLang="pl-PL" b="1" dirty="0">
              <a:solidFill>
                <a:srgbClr val="002060"/>
              </a:solidFill>
              <a:sym typeface="Gill Sans" charset="0"/>
            </a:endParaRPr>
          </a:p>
          <a:p>
            <a:pPr>
              <a:lnSpc>
                <a:spcPct val="125000"/>
              </a:lnSpc>
            </a:pPr>
            <a:r>
              <a:rPr lang="pl-PL" altLang="pl-PL" sz="1631" dirty="0">
                <a:sym typeface="Gill Sans" charset="0"/>
              </a:rPr>
              <a:t>Realizacja wspólnych projektów badawczych (NCN, </a:t>
            </a:r>
            <a:r>
              <a:rPr lang="pl-PL" altLang="pl-PL" sz="1631" dirty="0" err="1">
                <a:sym typeface="Gill Sans" charset="0"/>
              </a:rPr>
              <a:t>NCBiR</a:t>
            </a:r>
            <a:r>
              <a:rPr lang="pl-PL" altLang="pl-PL" sz="1631" dirty="0">
                <a:sym typeface="Gill Sans" charset="0"/>
              </a:rPr>
              <a:t>, Horyzont i inne)</a:t>
            </a:r>
          </a:p>
          <a:p>
            <a:pPr>
              <a:lnSpc>
                <a:spcPct val="125000"/>
              </a:lnSpc>
            </a:pPr>
            <a:r>
              <a:rPr lang="pl-PL" altLang="pl-PL" sz="1631" dirty="0">
                <a:sym typeface="Gill Sans" charset="0"/>
              </a:rPr>
              <a:t>Umowy dwustronne (zlecenia) z innymi instytutami badawczymi, uczelniami i przedsiębiorstwami)</a:t>
            </a:r>
          </a:p>
          <a:p>
            <a:pPr>
              <a:lnSpc>
                <a:spcPct val="125000"/>
              </a:lnSpc>
            </a:pPr>
            <a:r>
              <a:rPr lang="pl-PL" altLang="pl-PL" sz="1631" dirty="0">
                <a:sym typeface="Gill Sans" charset="0"/>
              </a:rPr>
              <a:t>Umowy z uczelniami i instytucjami badawczymi posiadającymi prawa doktoryzowania na wykonywanie części eksperymentalnych prac doktorskich w WCZT</a:t>
            </a:r>
          </a:p>
          <a:p>
            <a:pPr>
              <a:lnSpc>
                <a:spcPct val="125000"/>
              </a:lnSpc>
            </a:pPr>
            <a:r>
              <a:rPr lang="pl-PL" altLang="pl-PL" sz="1631" dirty="0">
                <a:sym typeface="Gill Sans" charset="0"/>
              </a:rPr>
              <a:t>Umowy z uczelniami na wykonywania części eksperymentalnych prac magisterskich (dyplomowych) w WCZT</a:t>
            </a: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252" y="3307809"/>
            <a:ext cx="846605" cy="24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336" y="3579715"/>
            <a:ext cx="846605" cy="24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852" y="4188115"/>
            <a:ext cx="846605" cy="24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262" y="5087921"/>
            <a:ext cx="846605" cy="24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1697535" y="688286"/>
            <a:ext cx="5621238" cy="484745"/>
          </a:xfrm>
          <a:prstGeom prst="rect">
            <a:avLst/>
          </a:prstGeom>
        </p:spPr>
        <p:txBody>
          <a:bodyPr wrap="square" lIns="51425" tIns="25716" rIns="51425" bIns="25716">
            <a:spAutoFit/>
          </a:bodyPr>
          <a:lstStyle/>
          <a:p>
            <a:pPr algn="ctr">
              <a:lnSpc>
                <a:spcPct val="125000"/>
              </a:lnSpc>
            </a:pPr>
            <a:r>
              <a:rPr lang="pl-PL" altLang="pl-PL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charset="0"/>
              </a:rPr>
              <a:t>Zasady współpracy </a:t>
            </a:r>
            <a:r>
              <a:rPr lang="pl-PL" altLang="pl-PL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charset="0"/>
              </a:rPr>
              <a:t>WCZT/CZT </a:t>
            </a:r>
            <a:r>
              <a:rPr lang="pl-PL" altLang="pl-PL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charset="0"/>
              </a:rPr>
              <a:t>UAM</a:t>
            </a:r>
          </a:p>
        </p:txBody>
      </p:sp>
      <p:sp>
        <p:nvSpPr>
          <p:cNvPr id="2" name="Prostokąt 1"/>
          <p:cNvSpPr/>
          <p:nvPr/>
        </p:nvSpPr>
        <p:spPr>
          <a:xfrm>
            <a:off x="874415" y="1568054"/>
            <a:ext cx="7907238" cy="1557731"/>
          </a:xfrm>
          <a:prstGeom prst="rect">
            <a:avLst/>
          </a:prstGeom>
        </p:spPr>
        <p:txBody>
          <a:bodyPr wrap="square" lIns="51425" tIns="25716" rIns="51425" bIns="25716">
            <a:spAutoFit/>
          </a:bodyPr>
          <a:lstStyle/>
          <a:p>
            <a:r>
              <a:rPr lang="pl-PL" sz="1631" dirty="0">
                <a:sym typeface="Gill Sans" charset="0"/>
              </a:rPr>
              <a:t>Zgodnie z NCN i </a:t>
            </a:r>
            <a:r>
              <a:rPr lang="pl-PL" sz="1631" dirty="0" err="1">
                <a:sym typeface="Gill Sans" charset="0"/>
              </a:rPr>
              <a:t>NCBiR</a:t>
            </a:r>
            <a:r>
              <a:rPr lang="pl-PL" sz="1631" dirty="0">
                <a:sym typeface="Gill Sans" charset="0"/>
              </a:rPr>
              <a:t> </a:t>
            </a:r>
            <a:r>
              <a:rPr lang="pl-PL" sz="1631" dirty="0">
                <a:ea typeface="Calibri" pitchFamily="34" charset="0"/>
                <a:sym typeface="Gill Sans" charset="0"/>
              </a:rPr>
              <a:t>WCZT jest jednostką naukową w rozumieniu przepisów ustawy o zasadach finansowania nauki i </a:t>
            </a:r>
            <a:r>
              <a:rPr lang="pl-PL" sz="1631" dirty="0">
                <a:sym typeface="Gill Sans" charset="0"/>
              </a:rPr>
              <a:t>może ubiegać się o środki finansowe na dwa sposoby:</a:t>
            </a:r>
          </a:p>
          <a:p>
            <a:pPr marL="192840" indent="-192840">
              <a:buFont typeface="Arial" panose="020B0604020202020204" pitchFamily="34" charset="0"/>
              <a:buChar char="•"/>
            </a:pPr>
            <a:r>
              <a:rPr lang="pl-PL" sz="1631" dirty="0">
                <a:solidFill>
                  <a:srgbClr val="0070C0"/>
                </a:solidFill>
                <a:latin typeface="Arial"/>
                <a:sym typeface="Gill Sans" charset="0"/>
              </a:rPr>
              <a:t> na podstawie umowy konsorcjum</a:t>
            </a:r>
          </a:p>
          <a:p>
            <a:pPr marL="192840" indent="-192840">
              <a:buFont typeface="Arial" panose="020B0604020202020204" pitchFamily="34" charset="0"/>
              <a:buChar char="•"/>
            </a:pPr>
            <a:r>
              <a:rPr lang="pl-PL" sz="1631" dirty="0">
                <a:solidFill>
                  <a:srgbClr val="0070C0"/>
                </a:solidFill>
                <a:latin typeface="Arial"/>
                <a:sym typeface="Gill Sans" charset="0"/>
              </a:rPr>
              <a:t> jako podmiot wskazany przez osobę fizyczną do realizacji grantu</a:t>
            </a:r>
          </a:p>
          <a:p>
            <a:pPr marL="257116" indent="-257116">
              <a:buFont typeface="Arial" panose="020B0604020202020204" pitchFamily="34" charset="0"/>
              <a:buChar char="•"/>
            </a:pPr>
            <a:r>
              <a:rPr lang="pl-PL" sz="1631" dirty="0">
                <a:solidFill>
                  <a:srgbClr val="0070C0"/>
                </a:solidFill>
                <a:latin typeface="Arial"/>
                <a:sym typeface="Gill Sans" charset="0"/>
              </a:rPr>
              <a:t>jako podwykonawca</a:t>
            </a:r>
            <a:endParaRPr lang="pl-PL" sz="1631" dirty="0">
              <a:solidFill>
                <a:srgbClr val="0070C0"/>
              </a:solidFill>
              <a:sym typeface="Gill Sans" charset="0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8773" y="149385"/>
            <a:ext cx="1787973" cy="791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37753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/>
          </p:cNvSpPr>
          <p:nvPr/>
        </p:nvSpPr>
        <p:spPr bwMode="auto">
          <a:xfrm>
            <a:off x="2043674" y="1951715"/>
            <a:ext cx="5379306" cy="460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auto">
              <a:spcBef>
                <a:spcPts val="717"/>
              </a:spcBef>
              <a:spcAft>
                <a:spcPts val="0"/>
              </a:spcAft>
              <a:defRPr/>
            </a:pPr>
            <a:endParaRPr lang="en-US" sz="1000" b="1" kern="0" dirty="0">
              <a:solidFill>
                <a:srgbClr val="304049"/>
              </a:solidFill>
              <a:latin typeface="Aller" charset="0"/>
              <a:ea typeface="ＭＳ Ｐゴシック" charset="0"/>
              <a:cs typeface="Aller" charset="0"/>
              <a:sym typeface="Aller" charset="0"/>
            </a:endParaRPr>
          </a:p>
        </p:txBody>
      </p:sp>
      <p:sp>
        <p:nvSpPr>
          <p:cNvPr id="6149" name="Rectangle 5"/>
          <p:cNvSpPr>
            <a:spLocks/>
          </p:cNvSpPr>
          <p:nvPr/>
        </p:nvSpPr>
        <p:spPr bwMode="auto">
          <a:xfrm>
            <a:off x="1558880" y="2412486"/>
            <a:ext cx="5771891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fontAlgn="auto">
              <a:spcBef>
                <a:spcPts val="422"/>
              </a:spcBef>
              <a:spcAft>
                <a:spcPts val="0"/>
              </a:spcAft>
              <a:defRPr/>
            </a:pPr>
            <a:endParaRPr lang="pl-PL" sz="1000" kern="0" dirty="0">
              <a:solidFill>
                <a:srgbClr val="4D4D4D"/>
              </a:solidFill>
              <a:latin typeface="Aller" charset="0"/>
              <a:ea typeface="ＭＳ Ｐゴシック" charset="0"/>
              <a:cs typeface="Aller" charset="0"/>
              <a:sym typeface="Aller" charset="0"/>
            </a:endParaRPr>
          </a:p>
          <a:p>
            <a:pPr fontAlgn="auto">
              <a:spcBef>
                <a:spcPts val="422"/>
              </a:spcBef>
              <a:spcAft>
                <a:spcPts val="0"/>
              </a:spcAft>
              <a:defRPr/>
            </a:pPr>
            <a:endParaRPr lang="pl-PL" sz="1000" kern="0" dirty="0">
              <a:solidFill>
                <a:srgbClr val="4D4D4D"/>
              </a:solidFill>
              <a:latin typeface="Aller" charset="0"/>
              <a:ea typeface="ＭＳ Ｐゴシック" charset="0"/>
              <a:cs typeface="Aller" charset="0"/>
              <a:sym typeface="Aller" charset="0"/>
            </a:endParaRPr>
          </a:p>
          <a:p>
            <a:pPr fontAlgn="auto">
              <a:spcBef>
                <a:spcPts val="422"/>
              </a:spcBef>
              <a:spcAft>
                <a:spcPts val="0"/>
              </a:spcAft>
              <a:defRPr/>
            </a:pPr>
            <a:endParaRPr lang="pl-PL" sz="1000" kern="0" dirty="0">
              <a:solidFill>
                <a:srgbClr val="4D4D4D"/>
              </a:solidFill>
              <a:latin typeface="Aller" charset="0"/>
              <a:ea typeface="ＭＳ Ｐゴシック" charset="0"/>
              <a:cs typeface="Aller" charset="0"/>
              <a:sym typeface="Aller" charset="0"/>
            </a:endParaRPr>
          </a:p>
          <a:p>
            <a:pPr fontAlgn="auto">
              <a:spcBef>
                <a:spcPts val="422"/>
              </a:spcBef>
              <a:spcAft>
                <a:spcPts val="0"/>
              </a:spcAft>
              <a:defRPr/>
            </a:pPr>
            <a:endParaRPr lang="pl-PL" sz="1000" kern="0" dirty="0">
              <a:solidFill>
                <a:srgbClr val="4D4D4D"/>
              </a:solidFill>
              <a:latin typeface="Aller" charset="0"/>
              <a:ea typeface="ＭＳ Ｐゴシック" charset="0"/>
              <a:cs typeface="Aller" charset="0"/>
              <a:sym typeface="Aller" charset="0"/>
            </a:endParaRPr>
          </a:p>
          <a:p>
            <a:pPr fontAlgn="auto">
              <a:spcBef>
                <a:spcPts val="422"/>
              </a:spcBef>
              <a:spcAft>
                <a:spcPts val="0"/>
              </a:spcAft>
              <a:defRPr/>
            </a:pPr>
            <a:endParaRPr lang="pl-PL" sz="1000" kern="0" dirty="0">
              <a:solidFill>
                <a:srgbClr val="4D4D4D"/>
              </a:solidFill>
              <a:latin typeface="Aller" charset="0"/>
              <a:ea typeface="ＭＳ Ｐゴシック" charset="0"/>
              <a:cs typeface="Aller" charset="0"/>
              <a:sym typeface="Aller" charset="0"/>
            </a:endParaRPr>
          </a:p>
          <a:p>
            <a:pPr fontAlgn="auto">
              <a:spcBef>
                <a:spcPts val="422"/>
              </a:spcBef>
              <a:spcAft>
                <a:spcPts val="0"/>
              </a:spcAft>
              <a:defRPr/>
            </a:pPr>
            <a:endParaRPr lang="en-US" sz="900" kern="0" dirty="0">
              <a:solidFill>
                <a:srgbClr val="4D4D4D"/>
              </a:solidFill>
              <a:latin typeface="Aller" charset="0"/>
              <a:ea typeface="ＭＳ Ｐゴシック" charset="0"/>
              <a:cs typeface="Aller" charset="0"/>
              <a:sym typeface="Aller" charset="0"/>
            </a:endParaRPr>
          </a:p>
          <a:p>
            <a:pPr fontAlgn="auto">
              <a:spcBef>
                <a:spcPts val="422"/>
              </a:spcBef>
              <a:spcAft>
                <a:spcPts val="0"/>
              </a:spcAft>
              <a:defRPr/>
            </a:pPr>
            <a:endParaRPr lang="en-US" sz="400" kern="0" dirty="0">
              <a:solidFill>
                <a:srgbClr val="4D4D4D"/>
              </a:solidFill>
              <a:latin typeface="Aller" charset="0"/>
              <a:ea typeface="ＭＳ Ｐゴシック" charset="0"/>
              <a:cs typeface="Aller" charset="0"/>
              <a:sym typeface="Aller" charset="0"/>
            </a:endParaRPr>
          </a:p>
        </p:txBody>
      </p:sp>
      <p:sp>
        <p:nvSpPr>
          <p:cNvPr id="6152" name="Rectangle 8"/>
          <p:cNvSpPr>
            <a:spLocks/>
          </p:cNvSpPr>
          <p:nvPr/>
        </p:nvSpPr>
        <p:spPr bwMode="auto">
          <a:xfrm>
            <a:off x="1245663" y="3060191"/>
            <a:ext cx="176808" cy="176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23" kern="0" dirty="0">
                <a:solidFill>
                  <a:srgbClr val="FFFFFF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1</a:t>
            </a:r>
          </a:p>
        </p:txBody>
      </p:sp>
      <p:sp>
        <p:nvSpPr>
          <p:cNvPr id="3" name="Prostokąt 2"/>
          <p:cNvSpPr/>
          <p:nvPr/>
        </p:nvSpPr>
        <p:spPr>
          <a:xfrm>
            <a:off x="2377836" y="4590027"/>
            <a:ext cx="3429000" cy="177454"/>
          </a:xfrm>
          <a:prstGeom prst="rect">
            <a:avLst/>
          </a:prstGeom>
        </p:spPr>
        <p:txBody>
          <a:bodyPr lIns="38576" tIns="19289" rIns="38576" bIns="19289">
            <a:spAutoFit/>
          </a:bodyPr>
          <a:lstStyle/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000" b="1" kern="0" dirty="0">
              <a:solidFill>
                <a:sysClr val="windowText" lastClr="000000"/>
              </a:solidFill>
              <a:sym typeface="Gill Sans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2051720" y="908720"/>
            <a:ext cx="6849651" cy="308259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pl-PL" sz="1400" b="1" kern="0" dirty="0">
                <a:solidFill>
                  <a:srgbClr val="0070C0"/>
                </a:solidFill>
                <a:cs typeface="+mn-cs"/>
                <a:sym typeface="Gill Sans" charset="0"/>
              </a:rPr>
              <a:t>Projekty realizowane (w części lub całości) w WCZT/CZT UAM od 2015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2466442" y="1262804"/>
            <a:ext cx="3372000" cy="1977947"/>
          </a:xfrm>
          <a:prstGeom prst="rect">
            <a:avLst/>
          </a:prstGeom>
          <a:noFill/>
        </p:spPr>
        <p:txBody>
          <a:bodyPr wrap="square" lIns="38576" tIns="19289" rIns="38576" bIns="19289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1" kern="0" dirty="0">
                <a:solidFill>
                  <a:srgbClr val="70AD47"/>
                </a:solidFill>
                <a:cs typeface="+mn-cs"/>
                <a:sym typeface="Gill Sans" charset="0"/>
              </a:rPr>
              <a:t>OPUS </a:t>
            </a:r>
            <a:r>
              <a:rPr lang="pl-PL" sz="1400" kern="0" dirty="0">
                <a:solidFill>
                  <a:sysClr val="windowText" lastClr="000000"/>
                </a:solidFill>
                <a:cs typeface="+mn-cs"/>
                <a:sym typeface="Gill Sans" charset="0"/>
              </a:rPr>
              <a:t>–  4 wnioski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1" kern="0" dirty="0">
                <a:solidFill>
                  <a:srgbClr val="92D050"/>
                </a:solidFill>
                <a:cs typeface="+mn-cs"/>
                <a:sym typeface="Gill Sans" charset="0"/>
              </a:rPr>
              <a:t>SONATA</a:t>
            </a:r>
            <a:r>
              <a:rPr lang="pl-PL" sz="1400" b="1" kern="0" dirty="0">
                <a:solidFill>
                  <a:schemeClr val="accent6"/>
                </a:solidFill>
                <a:cs typeface="+mn-cs"/>
                <a:sym typeface="Gill Sans" charset="0"/>
              </a:rPr>
              <a:t> </a:t>
            </a:r>
            <a:r>
              <a:rPr lang="pl-PL" sz="1400" kern="0" dirty="0">
                <a:solidFill>
                  <a:sysClr val="windowText" lastClr="000000"/>
                </a:solidFill>
                <a:sym typeface="Gill Sans" charset="0"/>
              </a:rPr>
              <a:t>– 2 wniosek</a:t>
            </a:r>
            <a:r>
              <a:rPr lang="pl-PL" sz="1400" i="1" kern="0" dirty="0">
                <a:solidFill>
                  <a:sysClr val="windowText" lastClr="000000"/>
                </a:solidFill>
                <a:cs typeface="+mn-cs"/>
                <a:sym typeface="Gill Sans" charset="0"/>
              </a:rPr>
              <a:t/>
            </a:r>
            <a:br>
              <a:rPr lang="pl-PL" sz="1400" i="1" kern="0" dirty="0">
                <a:solidFill>
                  <a:sysClr val="windowText" lastClr="000000"/>
                </a:solidFill>
                <a:cs typeface="+mn-cs"/>
                <a:sym typeface="Gill Sans" charset="0"/>
              </a:rPr>
            </a:br>
            <a:r>
              <a:rPr lang="pl-PL" sz="1400" b="1" kern="0" dirty="0">
                <a:solidFill>
                  <a:srgbClr val="70AD47"/>
                </a:solidFill>
                <a:cs typeface="+mn-cs"/>
                <a:sym typeface="Gill Sans" charset="0"/>
              </a:rPr>
              <a:t>SONATA BIS</a:t>
            </a:r>
            <a:r>
              <a:rPr lang="pl-PL" sz="1400" b="1" kern="0" dirty="0">
                <a:solidFill>
                  <a:srgbClr val="002060"/>
                </a:solidFill>
                <a:cs typeface="+mn-cs"/>
                <a:sym typeface="Gill Sans" charset="0"/>
              </a:rPr>
              <a:t> </a:t>
            </a:r>
            <a:r>
              <a:rPr lang="pl-PL" sz="1400" kern="0" dirty="0">
                <a:solidFill>
                  <a:sysClr val="windowText" lastClr="000000"/>
                </a:solidFill>
                <a:cs typeface="+mn-cs"/>
                <a:sym typeface="Gill Sans" charset="0"/>
              </a:rPr>
              <a:t>– 1 wniosek</a:t>
            </a:r>
            <a:endParaRPr lang="pl-PL" sz="1400" i="1" kern="0" dirty="0">
              <a:solidFill>
                <a:sysClr val="windowText" lastClr="000000"/>
              </a:solidFill>
              <a:cs typeface="+mn-cs"/>
              <a:sym typeface="Gill Sans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1" kern="0" dirty="0">
                <a:solidFill>
                  <a:srgbClr val="70AD47"/>
                </a:solidFill>
                <a:cs typeface="+mn-cs"/>
                <a:sym typeface="Gill Sans" charset="0"/>
              </a:rPr>
              <a:t>IUVENTUS PLUS</a:t>
            </a:r>
            <a:r>
              <a:rPr lang="pl-PL" sz="1400" kern="0" dirty="0">
                <a:solidFill>
                  <a:sysClr val="windowText" lastClr="000000"/>
                </a:solidFill>
                <a:cs typeface="+mn-cs"/>
                <a:sym typeface="Gill Sans" charset="0"/>
              </a:rPr>
              <a:t> – 1 wniosek</a:t>
            </a:r>
            <a:endParaRPr lang="pl-PL" sz="1400" i="1" kern="0" dirty="0">
              <a:solidFill>
                <a:sysClr val="windowText" lastClr="000000"/>
              </a:solidFill>
              <a:cs typeface="+mn-cs"/>
              <a:sym typeface="Gill Sans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1" kern="0" dirty="0">
                <a:solidFill>
                  <a:srgbClr val="70AD47"/>
                </a:solidFill>
                <a:cs typeface="+mn-cs"/>
                <a:sym typeface="Gill Sans" charset="0"/>
              </a:rPr>
              <a:t>MAESTRO</a:t>
            </a:r>
            <a:r>
              <a:rPr lang="pl-PL" sz="1400" kern="0" dirty="0">
                <a:solidFill>
                  <a:sysClr val="windowText" lastClr="000000"/>
                </a:solidFill>
                <a:cs typeface="+mn-cs"/>
                <a:sym typeface="Gill Sans" charset="0"/>
              </a:rPr>
              <a:t> – 3 wnioski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1" kern="0" dirty="0">
                <a:solidFill>
                  <a:srgbClr val="70AD47"/>
                </a:solidFill>
                <a:cs typeface="+mn-cs"/>
                <a:sym typeface="Gill Sans" charset="0"/>
              </a:rPr>
              <a:t>LIDER</a:t>
            </a:r>
            <a:r>
              <a:rPr lang="pl-PL" sz="1400" kern="0" dirty="0">
                <a:solidFill>
                  <a:sysClr val="windowText" lastClr="000000"/>
                </a:solidFill>
                <a:cs typeface="+mn-cs"/>
                <a:sym typeface="Gill Sans" charset="0"/>
              </a:rPr>
              <a:t> – 3 wnioski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1" kern="0" dirty="0">
                <a:solidFill>
                  <a:srgbClr val="70AD47"/>
                </a:solidFill>
                <a:cs typeface="+mn-cs"/>
                <a:sym typeface="Gill Sans" charset="0"/>
              </a:rPr>
              <a:t>PBS</a:t>
            </a:r>
            <a:r>
              <a:rPr lang="pl-PL" sz="1400" kern="0" dirty="0">
                <a:solidFill>
                  <a:sysClr val="windowText" lastClr="000000"/>
                </a:solidFill>
                <a:cs typeface="+mn-cs"/>
                <a:sym typeface="Gill Sans" charset="0"/>
              </a:rPr>
              <a:t> – 1 wniosek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1" kern="0" dirty="0">
                <a:solidFill>
                  <a:srgbClr val="70AD47"/>
                </a:solidFill>
                <a:sym typeface="Gill Sans" charset="0"/>
              </a:rPr>
              <a:t>PRELUDIUM</a:t>
            </a:r>
            <a:r>
              <a:rPr lang="pl-PL" sz="1400" kern="0" dirty="0">
                <a:solidFill>
                  <a:sysClr val="windowText" lastClr="000000"/>
                </a:solidFill>
                <a:sym typeface="Gill Sans" charset="0"/>
              </a:rPr>
              <a:t> – 8 wniosek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1" kern="0" dirty="0">
                <a:solidFill>
                  <a:srgbClr val="70AD47"/>
                </a:solidFill>
                <a:sym typeface="Gill Sans" charset="0"/>
              </a:rPr>
              <a:t>RANB</a:t>
            </a:r>
            <a:r>
              <a:rPr lang="pl-PL" sz="1400" kern="0" dirty="0">
                <a:solidFill>
                  <a:sysClr val="windowText" lastClr="000000"/>
                </a:solidFill>
                <a:sym typeface="Gill Sans" charset="0"/>
              </a:rPr>
              <a:t> – 1 wniosek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2087383" y="3368166"/>
            <a:ext cx="5893405" cy="577564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pl-PL" sz="1400" b="1" kern="0" dirty="0">
                <a:solidFill>
                  <a:schemeClr val="accent5"/>
                </a:solidFill>
                <a:cs typeface="+mn-cs"/>
                <a:sym typeface="Gill Sans" charset="0"/>
              </a:rPr>
              <a:t>Złożone wnioski zaplanowane do realizacji (w części lub w całości) </a:t>
            </a:r>
          </a:p>
          <a:p>
            <a:pPr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pl-PL" sz="1400" b="1" kern="0" dirty="0">
                <a:solidFill>
                  <a:schemeClr val="accent5"/>
                </a:solidFill>
                <a:cs typeface="+mn-cs"/>
                <a:sym typeface="Gill Sans" charset="0"/>
              </a:rPr>
              <a:t>w WCZT/CZT </a:t>
            </a:r>
            <a:r>
              <a:rPr lang="pl-PL" altLang="pl-PL" sz="1400" b="1" kern="0" dirty="0" smtClean="0">
                <a:solidFill>
                  <a:schemeClr val="accent5"/>
                </a:solidFill>
                <a:cs typeface="+mn-cs"/>
                <a:sym typeface="Gill Sans" charset="0"/>
              </a:rPr>
              <a:t>UAM</a:t>
            </a:r>
            <a:endParaRPr lang="pl-PL" altLang="pl-PL" sz="1400" b="1" kern="0" dirty="0">
              <a:solidFill>
                <a:schemeClr val="accent5"/>
              </a:solidFill>
              <a:cs typeface="+mn-cs"/>
              <a:sym typeface="Gill Sans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2467979" y="3992005"/>
            <a:ext cx="2181045" cy="1762503"/>
          </a:xfrm>
          <a:prstGeom prst="rect">
            <a:avLst/>
          </a:prstGeom>
          <a:noFill/>
        </p:spPr>
        <p:txBody>
          <a:bodyPr wrap="none" lIns="38576" tIns="19289" rIns="38576" bIns="19289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1" kern="0" dirty="0">
                <a:solidFill>
                  <a:srgbClr val="70AD47"/>
                </a:solidFill>
                <a:cs typeface="+mn-cs"/>
                <a:sym typeface="Gill Sans" charset="0"/>
              </a:rPr>
              <a:t>OPUS </a:t>
            </a:r>
            <a:r>
              <a:rPr lang="pl-PL" sz="1400" kern="0" dirty="0">
                <a:solidFill>
                  <a:sysClr val="windowText" lastClr="000000"/>
                </a:solidFill>
                <a:cs typeface="+mn-cs"/>
                <a:sym typeface="Gill Sans" charset="0"/>
              </a:rPr>
              <a:t>–  2 wnioski</a:t>
            </a:r>
            <a:r>
              <a:rPr lang="pl-PL" sz="1400" i="1" kern="0" dirty="0">
                <a:solidFill>
                  <a:sysClr val="windowText" lastClr="000000"/>
                </a:solidFill>
                <a:cs typeface="+mn-cs"/>
                <a:sym typeface="Gill Sans" charset="0"/>
              </a:rPr>
              <a:t/>
            </a:r>
            <a:br>
              <a:rPr lang="pl-PL" sz="1400" i="1" kern="0" dirty="0">
                <a:solidFill>
                  <a:sysClr val="windowText" lastClr="000000"/>
                </a:solidFill>
                <a:cs typeface="+mn-cs"/>
                <a:sym typeface="Gill Sans" charset="0"/>
              </a:rPr>
            </a:br>
            <a:r>
              <a:rPr lang="pl-PL" sz="1400" b="1" kern="0" dirty="0">
                <a:solidFill>
                  <a:srgbClr val="70AD47"/>
                </a:solidFill>
                <a:cs typeface="+mn-cs"/>
                <a:sym typeface="Gill Sans" charset="0"/>
              </a:rPr>
              <a:t>MAESTRO</a:t>
            </a:r>
            <a:r>
              <a:rPr lang="pl-PL" sz="1400" kern="0" dirty="0">
                <a:solidFill>
                  <a:sysClr val="windowText" lastClr="000000"/>
                </a:solidFill>
                <a:cs typeface="+mn-cs"/>
                <a:sym typeface="Gill Sans" charset="0"/>
              </a:rPr>
              <a:t>– 1 wniosek</a:t>
            </a:r>
            <a:endParaRPr lang="pl-PL" sz="1400" i="1" kern="0" dirty="0">
              <a:solidFill>
                <a:sysClr val="windowText" lastClr="000000"/>
              </a:solidFill>
              <a:cs typeface="+mn-cs"/>
              <a:sym typeface="Gill Sans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1" kern="0" dirty="0">
                <a:solidFill>
                  <a:srgbClr val="70AD47"/>
                </a:solidFill>
                <a:cs typeface="+mn-cs"/>
                <a:sym typeface="Gill Sans" charset="0"/>
              </a:rPr>
              <a:t>SONATA BIS</a:t>
            </a:r>
            <a:r>
              <a:rPr lang="pl-PL" sz="1400" kern="0" dirty="0">
                <a:solidFill>
                  <a:sysClr val="windowText" lastClr="000000"/>
                </a:solidFill>
                <a:cs typeface="+mn-cs"/>
                <a:sym typeface="Gill Sans" charset="0"/>
              </a:rPr>
              <a:t> – 1 wniosek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1" kern="0" dirty="0">
                <a:solidFill>
                  <a:srgbClr val="70AD47"/>
                </a:solidFill>
                <a:cs typeface="+mn-cs"/>
                <a:sym typeface="Gill Sans" charset="0"/>
              </a:rPr>
              <a:t>SONATA </a:t>
            </a:r>
            <a:r>
              <a:rPr lang="pl-PL" sz="1400" kern="0" dirty="0">
                <a:solidFill>
                  <a:sysClr val="windowText" lastClr="000000"/>
                </a:solidFill>
                <a:cs typeface="+mn-cs"/>
                <a:sym typeface="Gill Sans" charset="0"/>
              </a:rPr>
              <a:t>– 2 wnioski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1" kern="0" dirty="0">
                <a:solidFill>
                  <a:srgbClr val="70AD47"/>
                </a:solidFill>
                <a:cs typeface="+mn-cs"/>
                <a:sym typeface="Gill Sans" charset="0"/>
              </a:rPr>
              <a:t>FIRST TEAM </a:t>
            </a:r>
            <a:r>
              <a:rPr lang="pl-PL" sz="1400" kern="0" dirty="0">
                <a:solidFill>
                  <a:sysClr val="windowText" lastClr="000000"/>
                </a:solidFill>
                <a:cs typeface="+mn-cs"/>
                <a:sym typeface="Gill Sans" charset="0"/>
              </a:rPr>
              <a:t>– 2 wnioski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kern="0" dirty="0">
              <a:solidFill>
                <a:sysClr val="windowText" lastClr="000000"/>
              </a:solidFill>
              <a:cs typeface="+mn-cs"/>
              <a:sym typeface="Gill Sans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kern="0" dirty="0">
              <a:solidFill>
                <a:sysClr val="windowText" lastClr="000000"/>
              </a:solidFill>
              <a:cs typeface="+mn-cs"/>
              <a:sym typeface="Gill Sans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b="1" kern="0" dirty="0">
              <a:solidFill>
                <a:schemeClr val="accent6"/>
              </a:solidFill>
              <a:cs typeface="+mn-cs"/>
              <a:sym typeface="Gill Sans" charset="0"/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2001254" y="5335422"/>
            <a:ext cx="5545289" cy="469842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kern="0" dirty="0">
                <a:solidFill>
                  <a:sysClr val="windowText" lastClr="000000"/>
                </a:solidFill>
                <a:cs typeface="+mn-cs"/>
                <a:sym typeface="Gill Sans" charset="0"/>
              </a:rPr>
              <a:t>Duże zainteresowanie współpracą z WCZT zarówno wśród  naukowców prowadzących badania w Polsce, jak i za granicą.  </a:t>
            </a:r>
          </a:p>
        </p:txBody>
      </p:sp>
      <p:grpSp>
        <p:nvGrpSpPr>
          <p:cNvPr id="16" name="Group 9"/>
          <p:cNvGrpSpPr>
            <a:grpSpLocks/>
          </p:cNvGrpSpPr>
          <p:nvPr/>
        </p:nvGrpSpPr>
        <p:grpSpPr bwMode="auto">
          <a:xfrm>
            <a:off x="1833302" y="3422751"/>
            <a:ext cx="189024" cy="206130"/>
            <a:chOff x="0" y="0"/>
            <a:chExt cx="400" cy="440"/>
          </a:xfrm>
        </p:grpSpPr>
        <p:sp>
          <p:nvSpPr>
            <p:cNvPr id="17" name="Freeform 10"/>
            <p:cNvSpPr>
              <a:spLocks/>
            </p:cNvSpPr>
            <p:nvPr/>
          </p:nvSpPr>
          <p:spPr bwMode="auto">
            <a:xfrm rot="10800000">
              <a:off x="0" y="0"/>
              <a:ext cx="400" cy="440"/>
            </a:xfrm>
            <a:custGeom>
              <a:avLst/>
              <a:gdLst>
                <a:gd name="T0" fmla="+- 0 144 141"/>
                <a:gd name="T1" fmla="*/ T0 w 21459"/>
                <a:gd name="T2" fmla="+- 0 14482 643"/>
                <a:gd name="T3" fmla="*/ 14482 h 20446"/>
                <a:gd name="T4" fmla="+- 0 144 141"/>
                <a:gd name="T5" fmla="*/ T4 w 21459"/>
                <a:gd name="T6" fmla="+- 0 7179 643"/>
                <a:gd name="T7" fmla="*/ 7179 h 20446"/>
                <a:gd name="T8" fmla="+- 0 1579 141"/>
                <a:gd name="T9" fmla="*/ T8 w 21459"/>
                <a:gd name="T10" fmla="+- 0 4807 643"/>
                <a:gd name="T11" fmla="*/ 4807 h 20446"/>
                <a:gd name="T12" fmla="+- 0 8791 141"/>
                <a:gd name="T13" fmla="*/ T12 w 21459"/>
                <a:gd name="T14" fmla="+- 0 1263 643"/>
                <a:gd name="T15" fmla="*/ 1263 h 20446"/>
                <a:gd name="T16" fmla="+- 0 12666 141"/>
                <a:gd name="T17" fmla="*/ T16 w 21459"/>
                <a:gd name="T18" fmla="+- 0 1078 643"/>
                <a:gd name="T19" fmla="*/ 1078 h 20446"/>
                <a:gd name="T20" fmla="+- 0 20057 141"/>
                <a:gd name="T21" fmla="*/ T20 w 21459"/>
                <a:gd name="T22" fmla="+- 0 4745 643"/>
                <a:gd name="T23" fmla="*/ 4745 h 20446"/>
                <a:gd name="T24" fmla="+- 0 21600 141"/>
                <a:gd name="T25" fmla="*/ T24 w 21459"/>
                <a:gd name="T26" fmla="+- 0 6933 643"/>
                <a:gd name="T27" fmla="*/ 6933 h 20446"/>
                <a:gd name="T28" fmla="+- 0 21600 141"/>
                <a:gd name="T29" fmla="*/ T28 w 21459"/>
                <a:gd name="T30" fmla="+- 0 14883 643"/>
                <a:gd name="T31" fmla="*/ 14883 h 20446"/>
                <a:gd name="T32" fmla="+- 0 20308 141"/>
                <a:gd name="T33" fmla="*/ T32 w 21459"/>
                <a:gd name="T34" fmla="+- 0 16824 643"/>
                <a:gd name="T35" fmla="*/ 16824 h 20446"/>
                <a:gd name="T36" fmla="+- 0 12415 141"/>
                <a:gd name="T37" fmla="*/ T36 w 21459"/>
                <a:gd name="T38" fmla="+- 0 20768 643"/>
                <a:gd name="T39" fmla="*/ 20768 h 20446"/>
                <a:gd name="T40" fmla="+- 0 9006 141"/>
                <a:gd name="T41" fmla="*/ T40 w 21459"/>
                <a:gd name="T42" fmla="+- 0 20583 643"/>
                <a:gd name="T43" fmla="*/ 20583 h 20446"/>
                <a:gd name="T44" fmla="+- 0 1507 141"/>
                <a:gd name="T45" fmla="*/ T44 w 21459"/>
                <a:gd name="T46" fmla="+- 0 16886 643"/>
                <a:gd name="T47" fmla="*/ 16886 h 20446"/>
                <a:gd name="T48" fmla="+- 0 144 141"/>
                <a:gd name="T49" fmla="*/ T48 w 21459"/>
                <a:gd name="T50" fmla="+- 0 14482 643"/>
                <a:gd name="T51" fmla="*/ 14482 h 20446"/>
                <a:gd name="T52" fmla="+- 0 144 141"/>
                <a:gd name="T53" fmla="*/ T52 w 21459"/>
                <a:gd name="T54" fmla="+- 0 14482 643"/>
                <a:gd name="T55" fmla="*/ 14482 h 2044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</a:cxnLst>
              <a:rect l="0" t="0" r="r" b="b"/>
              <a:pathLst>
                <a:path w="21459" h="20446">
                  <a:moveTo>
                    <a:pt x="3" y="13839"/>
                  </a:moveTo>
                  <a:lnTo>
                    <a:pt x="3" y="6536"/>
                  </a:lnTo>
                  <a:cubicBezTo>
                    <a:pt x="3" y="6536"/>
                    <a:pt x="-141" y="5088"/>
                    <a:pt x="1438" y="4164"/>
                  </a:cubicBezTo>
                  <a:lnTo>
                    <a:pt x="8650" y="620"/>
                  </a:lnTo>
                  <a:cubicBezTo>
                    <a:pt x="8650" y="620"/>
                    <a:pt x="10408" y="-643"/>
                    <a:pt x="12525" y="435"/>
                  </a:cubicBezTo>
                  <a:lnTo>
                    <a:pt x="19916" y="4102"/>
                  </a:lnTo>
                  <a:cubicBezTo>
                    <a:pt x="19916" y="4102"/>
                    <a:pt x="21459" y="4871"/>
                    <a:pt x="21459" y="6290"/>
                  </a:cubicBezTo>
                  <a:lnTo>
                    <a:pt x="21459" y="14240"/>
                  </a:lnTo>
                  <a:cubicBezTo>
                    <a:pt x="21459" y="14240"/>
                    <a:pt x="21387" y="15503"/>
                    <a:pt x="20167" y="16181"/>
                  </a:cubicBezTo>
                  <a:lnTo>
                    <a:pt x="12274" y="20125"/>
                  </a:lnTo>
                  <a:cubicBezTo>
                    <a:pt x="12274" y="20125"/>
                    <a:pt x="10803" y="20957"/>
                    <a:pt x="8865" y="19940"/>
                  </a:cubicBezTo>
                  <a:lnTo>
                    <a:pt x="1366" y="16243"/>
                  </a:lnTo>
                  <a:cubicBezTo>
                    <a:pt x="1366" y="16243"/>
                    <a:pt x="3" y="15473"/>
                    <a:pt x="3" y="13839"/>
                  </a:cubicBezTo>
                  <a:close/>
                  <a:moveTo>
                    <a:pt x="3" y="13839"/>
                  </a:moveTo>
                </a:path>
              </a:pathLst>
            </a:custGeom>
            <a:solidFill>
              <a:srgbClr val="196FB9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kern="0">
                <a:solidFill>
                  <a:sysClr val="windowText" lastClr="000000"/>
                </a:solidFill>
                <a:latin typeface="Gill Sans" charset="0"/>
                <a:cs typeface="+mn-cs"/>
                <a:sym typeface="Gill Sans" charset="0"/>
              </a:endParaRPr>
            </a:p>
          </p:txBody>
        </p:sp>
        <p:sp>
          <p:nvSpPr>
            <p:cNvPr id="18" name="Rectangle 11"/>
            <p:cNvSpPr>
              <a:spLocks/>
            </p:cNvSpPr>
            <p:nvPr/>
          </p:nvSpPr>
          <p:spPr bwMode="auto">
            <a:xfrm>
              <a:off x="72" y="72"/>
              <a:ext cx="264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rgbClr val="FFFFFF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endParaRPr>
            </a:p>
          </p:txBody>
        </p:sp>
      </p:grpSp>
      <p:grpSp>
        <p:nvGrpSpPr>
          <p:cNvPr id="19" name="Group 9"/>
          <p:cNvGrpSpPr>
            <a:grpSpLocks/>
          </p:cNvGrpSpPr>
          <p:nvPr/>
        </p:nvGrpSpPr>
        <p:grpSpPr bwMode="auto">
          <a:xfrm>
            <a:off x="1780676" y="943372"/>
            <a:ext cx="189024" cy="206130"/>
            <a:chOff x="0" y="0"/>
            <a:chExt cx="400" cy="440"/>
          </a:xfrm>
        </p:grpSpPr>
        <p:sp>
          <p:nvSpPr>
            <p:cNvPr id="20" name="Freeform 10"/>
            <p:cNvSpPr>
              <a:spLocks/>
            </p:cNvSpPr>
            <p:nvPr/>
          </p:nvSpPr>
          <p:spPr bwMode="auto">
            <a:xfrm rot="10800000">
              <a:off x="0" y="0"/>
              <a:ext cx="400" cy="440"/>
            </a:xfrm>
            <a:custGeom>
              <a:avLst/>
              <a:gdLst>
                <a:gd name="T0" fmla="+- 0 144 141"/>
                <a:gd name="T1" fmla="*/ T0 w 21459"/>
                <a:gd name="T2" fmla="+- 0 14482 643"/>
                <a:gd name="T3" fmla="*/ 14482 h 20446"/>
                <a:gd name="T4" fmla="+- 0 144 141"/>
                <a:gd name="T5" fmla="*/ T4 w 21459"/>
                <a:gd name="T6" fmla="+- 0 7179 643"/>
                <a:gd name="T7" fmla="*/ 7179 h 20446"/>
                <a:gd name="T8" fmla="+- 0 1579 141"/>
                <a:gd name="T9" fmla="*/ T8 w 21459"/>
                <a:gd name="T10" fmla="+- 0 4807 643"/>
                <a:gd name="T11" fmla="*/ 4807 h 20446"/>
                <a:gd name="T12" fmla="+- 0 8791 141"/>
                <a:gd name="T13" fmla="*/ T12 w 21459"/>
                <a:gd name="T14" fmla="+- 0 1263 643"/>
                <a:gd name="T15" fmla="*/ 1263 h 20446"/>
                <a:gd name="T16" fmla="+- 0 12666 141"/>
                <a:gd name="T17" fmla="*/ T16 w 21459"/>
                <a:gd name="T18" fmla="+- 0 1078 643"/>
                <a:gd name="T19" fmla="*/ 1078 h 20446"/>
                <a:gd name="T20" fmla="+- 0 20057 141"/>
                <a:gd name="T21" fmla="*/ T20 w 21459"/>
                <a:gd name="T22" fmla="+- 0 4745 643"/>
                <a:gd name="T23" fmla="*/ 4745 h 20446"/>
                <a:gd name="T24" fmla="+- 0 21600 141"/>
                <a:gd name="T25" fmla="*/ T24 w 21459"/>
                <a:gd name="T26" fmla="+- 0 6933 643"/>
                <a:gd name="T27" fmla="*/ 6933 h 20446"/>
                <a:gd name="T28" fmla="+- 0 21600 141"/>
                <a:gd name="T29" fmla="*/ T28 w 21459"/>
                <a:gd name="T30" fmla="+- 0 14883 643"/>
                <a:gd name="T31" fmla="*/ 14883 h 20446"/>
                <a:gd name="T32" fmla="+- 0 20308 141"/>
                <a:gd name="T33" fmla="*/ T32 w 21459"/>
                <a:gd name="T34" fmla="+- 0 16824 643"/>
                <a:gd name="T35" fmla="*/ 16824 h 20446"/>
                <a:gd name="T36" fmla="+- 0 12415 141"/>
                <a:gd name="T37" fmla="*/ T36 w 21459"/>
                <a:gd name="T38" fmla="+- 0 20768 643"/>
                <a:gd name="T39" fmla="*/ 20768 h 20446"/>
                <a:gd name="T40" fmla="+- 0 9006 141"/>
                <a:gd name="T41" fmla="*/ T40 w 21459"/>
                <a:gd name="T42" fmla="+- 0 20583 643"/>
                <a:gd name="T43" fmla="*/ 20583 h 20446"/>
                <a:gd name="T44" fmla="+- 0 1507 141"/>
                <a:gd name="T45" fmla="*/ T44 w 21459"/>
                <a:gd name="T46" fmla="+- 0 16886 643"/>
                <a:gd name="T47" fmla="*/ 16886 h 20446"/>
                <a:gd name="T48" fmla="+- 0 144 141"/>
                <a:gd name="T49" fmla="*/ T48 w 21459"/>
                <a:gd name="T50" fmla="+- 0 14482 643"/>
                <a:gd name="T51" fmla="*/ 14482 h 20446"/>
                <a:gd name="T52" fmla="+- 0 144 141"/>
                <a:gd name="T53" fmla="*/ T52 w 21459"/>
                <a:gd name="T54" fmla="+- 0 14482 643"/>
                <a:gd name="T55" fmla="*/ 14482 h 2044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</a:cxnLst>
              <a:rect l="0" t="0" r="r" b="b"/>
              <a:pathLst>
                <a:path w="21459" h="20446">
                  <a:moveTo>
                    <a:pt x="3" y="13839"/>
                  </a:moveTo>
                  <a:lnTo>
                    <a:pt x="3" y="6536"/>
                  </a:lnTo>
                  <a:cubicBezTo>
                    <a:pt x="3" y="6536"/>
                    <a:pt x="-141" y="5088"/>
                    <a:pt x="1438" y="4164"/>
                  </a:cubicBezTo>
                  <a:lnTo>
                    <a:pt x="8650" y="620"/>
                  </a:lnTo>
                  <a:cubicBezTo>
                    <a:pt x="8650" y="620"/>
                    <a:pt x="10408" y="-643"/>
                    <a:pt x="12525" y="435"/>
                  </a:cubicBezTo>
                  <a:lnTo>
                    <a:pt x="19916" y="4102"/>
                  </a:lnTo>
                  <a:cubicBezTo>
                    <a:pt x="19916" y="4102"/>
                    <a:pt x="21459" y="4871"/>
                    <a:pt x="21459" y="6290"/>
                  </a:cubicBezTo>
                  <a:lnTo>
                    <a:pt x="21459" y="14240"/>
                  </a:lnTo>
                  <a:cubicBezTo>
                    <a:pt x="21459" y="14240"/>
                    <a:pt x="21387" y="15503"/>
                    <a:pt x="20167" y="16181"/>
                  </a:cubicBezTo>
                  <a:lnTo>
                    <a:pt x="12274" y="20125"/>
                  </a:lnTo>
                  <a:cubicBezTo>
                    <a:pt x="12274" y="20125"/>
                    <a:pt x="10803" y="20957"/>
                    <a:pt x="8865" y="19940"/>
                  </a:cubicBezTo>
                  <a:lnTo>
                    <a:pt x="1366" y="16243"/>
                  </a:lnTo>
                  <a:cubicBezTo>
                    <a:pt x="1366" y="16243"/>
                    <a:pt x="3" y="15473"/>
                    <a:pt x="3" y="13839"/>
                  </a:cubicBezTo>
                  <a:close/>
                  <a:moveTo>
                    <a:pt x="3" y="13839"/>
                  </a:moveTo>
                </a:path>
              </a:pathLst>
            </a:custGeom>
            <a:solidFill>
              <a:srgbClr val="196FB9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kern="0">
                <a:solidFill>
                  <a:sysClr val="windowText" lastClr="000000"/>
                </a:solidFill>
                <a:latin typeface="Gill Sans" charset="0"/>
                <a:cs typeface="+mn-cs"/>
                <a:sym typeface="Gill Sans" charset="0"/>
              </a:endParaRPr>
            </a:p>
          </p:txBody>
        </p:sp>
        <p:sp>
          <p:nvSpPr>
            <p:cNvPr id="21" name="Rectangle 11"/>
            <p:cNvSpPr>
              <a:spLocks/>
            </p:cNvSpPr>
            <p:nvPr/>
          </p:nvSpPr>
          <p:spPr bwMode="auto">
            <a:xfrm>
              <a:off x="72" y="72"/>
              <a:ext cx="264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rgbClr val="FFFFFF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endParaRPr>
            </a:p>
          </p:txBody>
        </p:sp>
      </p:grpSp>
      <p:sp>
        <p:nvSpPr>
          <p:cNvPr id="24" name="Rectangle 8"/>
          <p:cNvSpPr>
            <a:spLocks/>
          </p:cNvSpPr>
          <p:nvPr/>
        </p:nvSpPr>
        <p:spPr bwMode="auto">
          <a:xfrm>
            <a:off x="1663943" y="2239684"/>
            <a:ext cx="176808" cy="235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altLang="pl-PL" sz="1400" dirty="0">
                <a:solidFill>
                  <a:srgbClr val="FFFFFF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880937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235" y="3425532"/>
            <a:ext cx="1003856" cy="780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3749" y="2479323"/>
            <a:ext cx="3344685" cy="2093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Strzałka w lewo i prawo 4"/>
          <p:cNvSpPr/>
          <p:nvPr/>
        </p:nvSpPr>
        <p:spPr bwMode="auto">
          <a:xfrm>
            <a:off x="2031862" y="3221488"/>
            <a:ext cx="1047562" cy="478583"/>
          </a:xfrm>
          <a:prstGeom prst="leftRightArrow">
            <a:avLst/>
          </a:prstGeom>
          <a:noFill/>
          <a:ln>
            <a:solidFill>
              <a:srgbClr val="0066CC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pl-PL" sz="4200">
              <a:solidFill>
                <a:srgbClr val="000000"/>
              </a:solidFill>
              <a:sym typeface="Gill Sans" charset="0"/>
            </a:endParaRPr>
          </a:p>
        </p:txBody>
      </p:sp>
      <p:sp>
        <p:nvSpPr>
          <p:cNvPr id="6" name="Strzałka w lewo i prawo 5"/>
          <p:cNvSpPr/>
          <p:nvPr/>
        </p:nvSpPr>
        <p:spPr bwMode="auto">
          <a:xfrm>
            <a:off x="5724623" y="3221489"/>
            <a:ext cx="1047562" cy="478583"/>
          </a:xfrm>
          <a:prstGeom prst="leftRightArrow">
            <a:avLst/>
          </a:prstGeom>
          <a:noFill/>
          <a:ln w="28575">
            <a:solidFill>
              <a:srgbClr val="8CB706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pl-PL" sz="4200">
              <a:solidFill>
                <a:srgbClr val="000000"/>
              </a:solidFill>
              <a:sym typeface="Gill Sans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053" y="1231142"/>
            <a:ext cx="2505940" cy="110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30055" y="4861167"/>
            <a:ext cx="3556651" cy="1008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Zaokrąglony prostokąt 8"/>
          <p:cNvSpPr/>
          <p:nvPr/>
        </p:nvSpPr>
        <p:spPr bwMode="auto">
          <a:xfrm>
            <a:off x="194029" y="1856362"/>
            <a:ext cx="2476832" cy="4668982"/>
          </a:xfrm>
          <a:prstGeom prst="roundRect">
            <a:avLst/>
          </a:prstGeom>
          <a:noFill/>
          <a:ln w="57150" cap="flat" cmpd="sng" algn="ctr">
            <a:solidFill>
              <a:srgbClr val="0A56A3"/>
            </a:solidFill>
            <a:prstDash val="dot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" name="Zaokrąglony prostokąt 8"/>
          <p:cNvSpPr/>
          <p:nvPr/>
        </p:nvSpPr>
        <p:spPr bwMode="auto">
          <a:xfrm>
            <a:off x="6545229" y="1856362"/>
            <a:ext cx="2419259" cy="4668982"/>
          </a:xfrm>
          <a:prstGeom prst="roundRect">
            <a:avLst/>
          </a:prstGeom>
          <a:noFill/>
          <a:ln w="57150" cap="flat" cmpd="sng" algn="ctr">
            <a:solidFill>
              <a:srgbClr val="92D050"/>
            </a:solidFill>
            <a:prstDash val="dot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11" name="Obraz 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69" y="4449062"/>
            <a:ext cx="662554" cy="55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az 1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320" y="4266501"/>
            <a:ext cx="632415" cy="560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13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13" y="5935299"/>
            <a:ext cx="1633602" cy="405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Obraz 15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2" y="3697573"/>
            <a:ext cx="1219501" cy="44528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PoleTekstowe 30"/>
          <p:cNvSpPr txBox="1"/>
          <p:nvPr/>
        </p:nvSpPr>
        <p:spPr>
          <a:xfrm>
            <a:off x="343096" y="1956103"/>
            <a:ext cx="1973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rgbClr val="0A56A3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Z jednostkami polskimi</a:t>
            </a:r>
            <a:endParaRPr lang="pl-PL" sz="1400" b="1" dirty="0">
              <a:solidFill>
                <a:srgbClr val="0A56A3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9" name="Obraz 18" descr="instytut metali nie&amp;zdot;elaznych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59" y="3133409"/>
            <a:ext cx="1222219" cy="327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Obraz 19" descr="http://www.claio.poznan.pl/images/la1.png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5" y="2172388"/>
            <a:ext cx="492760" cy="532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62" y="4921002"/>
            <a:ext cx="435745" cy="435745"/>
          </a:xfrm>
          <a:prstGeom prst="rect">
            <a:avLst/>
          </a:prstGeom>
        </p:spPr>
      </p:pic>
      <p:pic>
        <p:nvPicPr>
          <p:cNvPr id="22" name="Picture 2" descr="Znalezione obrazy dla zapytania ichb p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13" y="5293181"/>
            <a:ext cx="1785267" cy="49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Znalezione obrazy dla zapytania instytut technologii drewna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2" t="39482" r="17378" b="39728"/>
          <a:stretch/>
        </p:blipFill>
        <p:spPr bwMode="auto">
          <a:xfrm>
            <a:off x="1519903" y="2820308"/>
            <a:ext cx="952521" cy="29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PoleTekstowe 31"/>
          <p:cNvSpPr txBox="1"/>
          <p:nvPr/>
        </p:nvSpPr>
        <p:spPr>
          <a:xfrm>
            <a:off x="6790261" y="1928101"/>
            <a:ext cx="1814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rgbClr val="8CB706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Z jednostkami zagranicznymi</a:t>
            </a:r>
            <a:endParaRPr lang="pl-PL" sz="1400" b="1" dirty="0">
              <a:solidFill>
                <a:srgbClr val="8CB706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5" name="Obraz 24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06" y="2355242"/>
            <a:ext cx="900814" cy="64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Obraz 25"/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525" y="2451321"/>
            <a:ext cx="1531642" cy="682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Obraz 26"/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806" y="2968581"/>
            <a:ext cx="1093016" cy="815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Obraz 27"/>
          <p:cNvPicPr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682" y="3640206"/>
            <a:ext cx="1075328" cy="1101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Obraz 28" descr="Podobny obraz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268" y="4851220"/>
            <a:ext cx="903750" cy="781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Obraz 29" descr="Znalezione obrazy dla zapytania max planck logo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671" y="5618775"/>
            <a:ext cx="920572" cy="721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Obraz 30" descr="Znalezione obrazy dla zapytania tu dresden"/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245" y="5690419"/>
            <a:ext cx="1174181" cy="485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Obraz 31" descr="Znalezione obrazy dla zapytania universite de lille"/>
          <p:cNvPicPr/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471" y="4894799"/>
            <a:ext cx="925634" cy="531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Obraz 32" descr="Znalezione obrazy dla zapytania UNIVERSITY OF IOANNINA"/>
          <p:cNvPicPr/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532" y="3881457"/>
            <a:ext cx="597564" cy="851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Obraz 33"/>
          <p:cNvPicPr/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79" y="4516144"/>
            <a:ext cx="640761" cy="690047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Prostokąt 34"/>
          <p:cNvSpPr/>
          <p:nvPr/>
        </p:nvSpPr>
        <p:spPr>
          <a:xfrm>
            <a:off x="1494234" y="577480"/>
            <a:ext cx="8128000" cy="461667"/>
          </a:xfrm>
          <a:prstGeom prst="rect">
            <a:avLst/>
          </a:prstGeom>
        </p:spPr>
        <p:txBody>
          <a:bodyPr lIns="91440" tIns="45721" rIns="91440" bIns="45721">
            <a:spAutoFit/>
          </a:bodyPr>
          <a:lstStyle/>
          <a:p>
            <a:pPr marL="457200" lvl="1" eaLnBrk="0" hangingPunct="0"/>
            <a:r>
              <a:rPr lang="pl-PL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r Bold"/>
                <a:ea typeface="+mn-ea"/>
                <a:cs typeface="Arial" pitchFamily="34" charset="0"/>
              </a:rPr>
              <a:t>WCZT </a:t>
            </a:r>
            <a:r>
              <a:rPr lang="mr-IN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r Bold"/>
                <a:ea typeface="+mn-ea"/>
                <a:cs typeface="Arial" pitchFamily="34" charset="0"/>
              </a:rPr>
              <a:t>–</a:t>
            </a:r>
            <a:r>
              <a:rPr lang="pl-PL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r Bold"/>
                <a:ea typeface="+mn-ea"/>
                <a:cs typeface="Arial" pitchFamily="34" charset="0"/>
              </a:rPr>
              <a:t> współpraca w obszarze B+R</a:t>
            </a:r>
            <a:endParaRPr lang="pl-PL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ler Bold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14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/>
          <p:cNvSpPr>
            <a:spLocks/>
          </p:cNvSpPr>
          <p:nvPr/>
        </p:nvSpPr>
        <p:spPr bwMode="auto">
          <a:xfrm>
            <a:off x="692811" y="1540986"/>
            <a:ext cx="7901768" cy="4659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ts val="563"/>
              </a:spcBef>
            </a:pPr>
            <a:endParaRPr lang="pl-PL" sz="1181" dirty="0">
              <a:latin typeface="Aller" charset="0"/>
              <a:ea typeface="ＭＳ Ｐゴシック" charset="0"/>
              <a:cs typeface="Aller" charset="0"/>
              <a:sym typeface="Aller" charset="0"/>
            </a:endParaRPr>
          </a:p>
          <a:p>
            <a:pPr>
              <a:spcBef>
                <a:spcPts val="563"/>
              </a:spcBef>
            </a:pPr>
            <a:endParaRPr lang="pl-PL" sz="1181" dirty="0">
              <a:latin typeface="Aller" charset="0"/>
              <a:ea typeface="ＭＳ Ｐゴシック" charset="0"/>
              <a:cs typeface="Aller" charset="0"/>
              <a:sym typeface="Aller" charset="0"/>
            </a:endParaRPr>
          </a:p>
          <a:p>
            <a:pPr>
              <a:spcBef>
                <a:spcPts val="563"/>
              </a:spcBef>
            </a:pPr>
            <a:endParaRPr lang="pl-PL" sz="1181" dirty="0">
              <a:sym typeface="Gill Sans" charset="0"/>
            </a:endParaRPr>
          </a:p>
          <a:p>
            <a:pPr>
              <a:spcBef>
                <a:spcPts val="563"/>
              </a:spcBef>
            </a:pPr>
            <a:endParaRPr lang="pl-PL" sz="1181" dirty="0">
              <a:latin typeface="Aller" charset="0"/>
              <a:ea typeface="ＭＳ Ｐゴシック" charset="0"/>
              <a:cs typeface="Aller" charset="0"/>
              <a:sym typeface="Aller" charset="0"/>
            </a:endParaRPr>
          </a:p>
          <a:p>
            <a:pPr marL="192831" indent="-192831">
              <a:spcBef>
                <a:spcPts val="563"/>
              </a:spcBef>
              <a:buFont typeface="Arial" panose="020B0604020202020204" pitchFamily="34" charset="0"/>
              <a:buChar char="•"/>
            </a:pPr>
            <a:endParaRPr lang="pl-PL" sz="1181" dirty="0">
              <a:solidFill>
                <a:srgbClr val="4D4D4D"/>
              </a:solidFill>
              <a:latin typeface="Aller" charset="0"/>
              <a:ea typeface="ＭＳ Ｐゴシック" charset="0"/>
              <a:cs typeface="Aller" charset="0"/>
              <a:sym typeface="Aller" charset="0"/>
            </a:endParaRPr>
          </a:p>
          <a:p>
            <a:pPr marL="192831" indent="-192831">
              <a:spcBef>
                <a:spcPts val="563"/>
              </a:spcBef>
              <a:buFont typeface="Arial" panose="020B0604020202020204" pitchFamily="34" charset="0"/>
              <a:buChar char="•"/>
            </a:pPr>
            <a:endParaRPr lang="en-US" sz="1181" dirty="0">
              <a:solidFill>
                <a:srgbClr val="4D4D4D"/>
              </a:solidFill>
              <a:ea typeface="ＭＳ Ｐゴシック" charset="0"/>
              <a:cs typeface="Aller" charset="0"/>
              <a:sym typeface="Aller" charset="0"/>
            </a:endParaRPr>
          </a:p>
        </p:txBody>
      </p:sp>
      <p:sp>
        <p:nvSpPr>
          <p:cNvPr id="6152" name="Rectangle 8"/>
          <p:cNvSpPr>
            <a:spLocks/>
          </p:cNvSpPr>
          <p:nvPr/>
        </p:nvSpPr>
        <p:spPr bwMode="auto">
          <a:xfrm>
            <a:off x="634405" y="2494214"/>
            <a:ext cx="235744" cy="23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631" dirty="0">
                <a:solidFill>
                  <a:srgbClr val="FFFFFF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1</a:t>
            </a:r>
          </a:p>
        </p:txBody>
      </p:sp>
      <p:sp>
        <p:nvSpPr>
          <p:cNvPr id="3" name="Prostokąt 2"/>
          <p:cNvSpPr/>
          <p:nvPr/>
        </p:nvSpPr>
        <p:spPr>
          <a:xfrm>
            <a:off x="2092314" y="4851558"/>
            <a:ext cx="4572000" cy="231150"/>
          </a:xfrm>
          <a:prstGeom prst="rect">
            <a:avLst/>
          </a:prstGeom>
        </p:spPr>
        <p:txBody>
          <a:bodyPr lIns="51424" tIns="25716" rIns="51424" bIns="25716">
            <a:spAutoFit/>
          </a:bodyPr>
          <a:lstStyle/>
          <a:p>
            <a:pPr algn="just">
              <a:lnSpc>
                <a:spcPct val="90000"/>
              </a:lnSpc>
              <a:defRPr/>
            </a:pPr>
            <a:endParaRPr lang="en-US" sz="1294" b="1">
              <a:sym typeface="Gill Sans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978356" y="1159038"/>
            <a:ext cx="7723652" cy="4145363"/>
          </a:xfrm>
          <a:prstGeom prst="rect">
            <a:avLst/>
          </a:prstGeom>
        </p:spPr>
        <p:txBody>
          <a:bodyPr wrap="square" lIns="51424" tIns="25716" rIns="51424" bIns="25716">
            <a:spAutoFit/>
          </a:bodyPr>
          <a:lstStyle/>
          <a:p>
            <a:pPr>
              <a:spcAft>
                <a:spcPts val="900"/>
              </a:spcAft>
            </a:pPr>
            <a:r>
              <a:rPr lang="pl-PL" sz="1200" dirty="0" smtClean="0">
                <a:sym typeface="Gill Sans" charset="0"/>
              </a:rPr>
              <a:t>	Podjęcie </a:t>
            </a:r>
            <a:r>
              <a:rPr lang="pl-PL" sz="1200" dirty="0">
                <a:sym typeface="Gill Sans" charset="0"/>
              </a:rPr>
              <a:t>współpracy oraz trwające rozmowy z polskimi</a:t>
            </a:r>
            <a:r>
              <a:rPr lang="en-US" sz="1200" dirty="0">
                <a:sym typeface="Gill Sans" charset="0"/>
              </a:rPr>
              <a:t> </a:t>
            </a:r>
            <a:r>
              <a:rPr lang="en-US" sz="1200" dirty="0" err="1">
                <a:sym typeface="Gill Sans" charset="0"/>
              </a:rPr>
              <a:t>i</a:t>
            </a:r>
            <a:r>
              <a:rPr lang="en-US" sz="1200" dirty="0">
                <a:sym typeface="Gill Sans" charset="0"/>
              </a:rPr>
              <a:t> </a:t>
            </a:r>
            <a:r>
              <a:rPr lang="en-US" sz="1200" dirty="0" err="1">
                <a:sym typeface="Gill Sans" charset="0"/>
              </a:rPr>
              <a:t>zagranicznymi</a:t>
            </a:r>
            <a:r>
              <a:rPr lang="pl-PL" sz="1200" dirty="0">
                <a:sym typeface="Gill Sans" charset="0"/>
              </a:rPr>
              <a:t> przedsiębiorstwami w </a:t>
            </a:r>
            <a:r>
              <a:rPr lang="pl-PL" sz="1200" dirty="0" smtClean="0">
                <a:sym typeface="Gill Sans" charset="0"/>
              </a:rPr>
              <a:t>	sprawie </a:t>
            </a:r>
            <a:r>
              <a:rPr lang="pl-PL" sz="1200" dirty="0">
                <a:sym typeface="Gill Sans" charset="0"/>
              </a:rPr>
              <a:t>współpracy z WCZT (wspólne projekty, wynajem laboratoriów i infrastruktury): </a:t>
            </a:r>
            <a:endParaRPr lang="pl-PL" sz="1200" dirty="0" smtClean="0">
              <a:sym typeface="Gill Sans" charset="0"/>
            </a:endParaRPr>
          </a:p>
          <a:p>
            <a:pPr>
              <a:spcAft>
                <a:spcPts val="900"/>
              </a:spcAft>
            </a:pPr>
            <a:endParaRPr lang="pl-PL" sz="1100" b="1" dirty="0">
              <a:solidFill>
                <a:prstClr val="black"/>
              </a:solidFill>
              <a:sym typeface="Gill Sans" charset="0"/>
            </a:endParaRPr>
          </a:p>
          <a:p>
            <a:pPr marL="600060" lvl="1" indent="-257169" algn="just">
              <a:buFont typeface="Arial" panose="020B0604020202020204" pitchFamily="34" charset="0"/>
              <a:buChar char="•"/>
            </a:pPr>
            <a:r>
              <a:rPr lang="pl-PL" sz="1200" b="1" dirty="0" err="1">
                <a:solidFill>
                  <a:prstClr val="black"/>
                </a:solidFill>
                <a:sym typeface="Gill Sans" charset="0"/>
              </a:rPr>
              <a:t>Selvita</a:t>
            </a:r>
            <a:r>
              <a:rPr lang="pl-PL" sz="1200" b="1" dirty="0">
                <a:solidFill>
                  <a:prstClr val="black"/>
                </a:solidFill>
                <a:sym typeface="Gill Sans" charset="0"/>
              </a:rPr>
              <a:t> S.A. </a:t>
            </a:r>
            <a:r>
              <a:rPr lang="pl-PL" sz="1200" dirty="0">
                <a:solidFill>
                  <a:prstClr val="black"/>
                </a:solidFill>
                <a:sym typeface="Gill Sans" charset="0"/>
              </a:rPr>
              <a:t>–</a:t>
            </a:r>
            <a:r>
              <a:rPr lang="pl-PL" sz="1200" b="1" dirty="0">
                <a:solidFill>
                  <a:prstClr val="black"/>
                </a:solidFill>
                <a:sym typeface="Gill Sans" charset="0"/>
              </a:rPr>
              <a:t> </a:t>
            </a:r>
            <a:r>
              <a:rPr lang="pl-PL" sz="1200" dirty="0">
                <a:solidFill>
                  <a:prstClr val="black"/>
                </a:solidFill>
                <a:sym typeface="Gill Sans" charset="0"/>
              </a:rPr>
              <a:t>firma badawczo-rozwojowa dostarczająca kompleksowe rozwiązania z zakresu chemii, biologii, biotechnologii oraz </a:t>
            </a:r>
            <a:r>
              <a:rPr lang="pl-PL" sz="1200" dirty="0" err="1">
                <a:solidFill>
                  <a:prstClr val="black"/>
                </a:solidFill>
                <a:sym typeface="Gill Sans" charset="0"/>
              </a:rPr>
              <a:t>bioinformatyki</a:t>
            </a:r>
            <a:r>
              <a:rPr lang="pl-PL" sz="1200" dirty="0">
                <a:solidFill>
                  <a:prstClr val="black"/>
                </a:solidFill>
                <a:sym typeface="Gill Sans" charset="0"/>
              </a:rPr>
              <a:t> (bud. B)</a:t>
            </a:r>
            <a:endParaRPr lang="pl-PL" sz="1200" b="1" dirty="0">
              <a:solidFill>
                <a:prstClr val="black"/>
              </a:solidFill>
              <a:sym typeface="Gill Sans" charset="0"/>
            </a:endParaRPr>
          </a:p>
          <a:p>
            <a:pPr marL="600060" lvl="1" indent="-257169" algn="just">
              <a:buFont typeface="Arial" panose="020B0604020202020204" pitchFamily="34" charset="0"/>
              <a:buChar char="•"/>
            </a:pPr>
            <a:r>
              <a:rPr lang="pl-PL" sz="1200" b="1" dirty="0">
                <a:solidFill>
                  <a:prstClr val="black"/>
                </a:solidFill>
                <a:sym typeface="Gill Sans" charset="0"/>
              </a:rPr>
              <a:t>Aura Polska Sp. z o.o. </a:t>
            </a:r>
            <a:r>
              <a:rPr lang="pl-PL" sz="1200" dirty="0">
                <a:solidFill>
                  <a:prstClr val="black"/>
                </a:solidFill>
                <a:sym typeface="Gill Sans" charset="0"/>
              </a:rPr>
              <a:t>–</a:t>
            </a:r>
            <a:r>
              <a:rPr lang="pl-PL" sz="1200" b="1" dirty="0">
                <a:solidFill>
                  <a:prstClr val="black"/>
                </a:solidFill>
                <a:sym typeface="Gill Sans" charset="0"/>
              </a:rPr>
              <a:t> </a:t>
            </a:r>
            <a:r>
              <a:rPr lang="pl-PL" sz="1200" dirty="0">
                <a:solidFill>
                  <a:prstClr val="black"/>
                </a:solidFill>
                <a:sym typeface="Gill Sans" charset="0"/>
              </a:rPr>
              <a:t>przedmiotem działalności jest </a:t>
            </a:r>
            <a:r>
              <a:rPr lang="pl-PL" sz="1200" dirty="0"/>
              <a:t>realizacja prac rozwojowych w dziedzinie biotechnologii oraz bioinżynierii (bud. A)</a:t>
            </a:r>
          </a:p>
          <a:p>
            <a:pPr marL="600060" lvl="1" indent="-257169" algn="just">
              <a:buFont typeface="Arial" panose="020B0604020202020204" pitchFamily="34" charset="0"/>
              <a:buChar char="•"/>
            </a:pPr>
            <a:r>
              <a:rPr lang="pl-PL" sz="1200" b="1" dirty="0" err="1">
                <a:solidFill>
                  <a:prstClr val="black"/>
                </a:solidFill>
                <a:sym typeface="Gill Sans" charset="0"/>
              </a:rPr>
              <a:t>Adob</a:t>
            </a:r>
            <a:r>
              <a:rPr lang="pl-PL" sz="1200" b="1" dirty="0">
                <a:solidFill>
                  <a:prstClr val="black"/>
                </a:solidFill>
                <a:sym typeface="Gill Sans" charset="0"/>
              </a:rPr>
              <a:t> Sp. z o.o. Sp.k. </a:t>
            </a:r>
            <a:r>
              <a:rPr lang="pl-PL" sz="1200" dirty="0">
                <a:solidFill>
                  <a:prstClr val="black"/>
                </a:solidFill>
                <a:sym typeface="Gill Sans" charset="0"/>
              </a:rPr>
              <a:t>–</a:t>
            </a:r>
            <a:r>
              <a:rPr lang="pl-PL" sz="1200" b="1" dirty="0">
                <a:solidFill>
                  <a:prstClr val="black"/>
                </a:solidFill>
                <a:sym typeface="Gill Sans" charset="0"/>
              </a:rPr>
              <a:t> </a:t>
            </a:r>
            <a:r>
              <a:rPr lang="pl-PL" sz="1200" dirty="0"/>
              <a:t>czołowy producent nawozów mikroelementowych i chemikaliów nieorganicznych, wykorzystywanych w rolnictwie, sadownictwie i ogrodnictwie (bud. A)</a:t>
            </a:r>
          </a:p>
          <a:p>
            <a:pPr marL="600060" lvl="1" indent="-257169" algn="just">
              <a:buFont typeface="Arial" panose="020B0604020202020204" pitchFamily="34" charset="0"/>
              <a:buChar char="•"/>
            </a:pPr>
            <a:r>
              <a:rPr lang="pl-PL" sz="1200" b="1" dirty="0" err="1">
                <a:solidFill>
                  <a:prstClr val="black"/>
                </a:solidFill>
                <a:sym typeface="Gill Sans" charset="0"/>
              </a:rPr>
              <a:t>Ekspol</a:t>
            </a:r>
            <a:r>
              <a:rPr lang="pl-PL" sz="1200" b="1" dirty="0">
                <a:solidFill>
                  <a:prstClr val="black"/>
                </a:solidFill>
                <a:sym typeface="Gill Sans" charset="0"/>
              </a:rPr>
              <a:t> S.C. </a:t>
            </a:r>
            <a:r>
              <a:rPr lang="pl-PL" sz="1200" dirty="0">
                <a:solidFill>
                  <a:prstClr val="black"/>
                </a:solidFill>
                <a:sym typeface="Gill Sans" charset="0"/>
              </a:rPr>
              <a:t>–</a:t>
            </a:r>
            <a:r>
              <a:rPr lang="pl-PL" sz="1200" b="1" dirty="0">
                <a:solidFill>
                  <a:prstClr val="black"/>
                </a:solidFill>
                <a:sym typeface="Gill Sans" charset="0"/>
              </a:rPr>
              <a:t> </a:t>
            </a:r>
            <a:r>
              <a:rPr lang="pl-PL" sz="1200" dirty="0">
                <a:solidFill>
                  <a:prstClr val="black"/>
                </a:solidFill>
                <a:sym typeface="Gill Sans" charset="0"/>
              </a:rPr>
              <a:t>firma chemiczna </a:t>
            </a:r>
            <a:r>
              <a:rPr lang="pl-PL" sz="1200" dirty="0"/>
              <a:t>wytwarzająca zaprojektowane według własnych technologii produkty, wykorzystywane </a:t>
            </a:r>
            <a:r>
              <a:rPr lang="pl-PL" sz="1200" dirty="0">
                <a:solidFill>
                  <a:prstClr val="black"/>
                </a:solidFill>
                <a:sym typeface="Gill Sans" charset="0"/>
              </a:rPr>
              <a:t>do leczenia chorób i dolegliwości u zwierząt </a:t>
            </a:r>
            <a:r>
              <a:rPr lang="pl-PL" sz="1200" dirty="0"/>
              <a:t>(bud. A)</a:t>
            </a:r>
          </a:p>
          <a:p>
            <a:pPr marL="600060" lvl="1" indent="-257169" algn="just">
              <a:buFont typeface="Arial" panose="020B0604020202020204" pitchFamily="34" charset="0"/>
              <a:buChar char="•"/>
            </a:pPr>
            <a:r>
              <a:rPr lang="pl-PL" sz="1200" b="1" dirty="0" err="1">
                <a:solidFill>
                  <a:prstClr val="black"/>
                </a:solidFill>
                <a:sym typeface="Gill Sans" charset="0"/>
              </a:rPr>
              <a:t>Novazym</a:t>
            </a:r>
            <a:r>
              <a:rPr lang="pl-PL" sz="1200" b="1" dirty="0">
                <a:solidFill>
                  <a:prstClr val="black"/>
                </a:solidFill>
                <a:sym typeface="Gill Sans" charset="0"/>
              </a:rPr>
              <a:t> Polska S.C. </a:t>
            </a:r>
            <a:r>
              <a:rPr lang="pl-PL" sz="1200" dirty="0">
                <a:solidFill>
                  <a:prstClr val="black"/>
                </a:solidFill>
                <a:sym typeface="Gill Sans" charset="0"/>
              </a:rPr>
              <a:t>– przedsiębiorstwo zajmujące się produkcją podstawowych chemikaliów organicznych oraz prowadzeniem badań naukowych w dziedzinie nauk przyrodniczych i biotechnologii </a:t>
            </a:r>
            <a:r>
              <a:rPr lang="pl-PL" sz="1200" dirty="0"/>
              <a:t>(bud. A)</a:t>
            </a:r>
          </a:p>
          <a:p>
            <a:pPr marL="600060" lvl="1" indent="-257169" algn="just">
              <a:buFont typeface="Arial" panose="020B0604020202020204" pitchFamily="34" charset="0"/>
              <a:buChar char="•"/>
            </a:pPr>
            <a:r>
              <a:rPr lang="pl-PL" sz="1200" b="1" dirty="0" err="1"/>
              <a:t>VitaImmun</a:t>
            </a:r>
            <a:r>
              <a:rPr lang="pl-PL" sz="1200" b="1" dirty="0"/>
              <a:t> Sp. z o.o. Sp. k. </a:t>
            </a:r>
            <a:r>
              <a:rPr lang="pl-PL" sz="1200" dirty="0"/>
              <a:t>– nowatorski ośrodek zajmujący się nowoczesną diagnostyką medyczną </a:t>
            </a:r>
            <a:br>
              <a:rPr lang="pl-PL" sz="1200" dirty="0"/>
            </a:br>
            <a:r>
              <a:rPr lang="pl-PL" sz="1200" dirty="0"/>
              <a:t>w ujęciu komercyjnym i naukowym (bud. A)</a:t>
            </a:r>
          </a:p>
          <a:p>
            <a:pPr marL="600060" lvl="1" indent="-257169" algn="just">
              <a:buFont typeface="Arial" panose="020B0604020202020204" pitchFamily="34" charset="0"/>
              <a:buChar char="•"/>
            </a:pPr>
            <a:r>
              <a:rPr lang="pl-PL" sz="1200" b="1" dirty="0" err="1"/>
              <a:t>Mykoflor</a:t>
            </a:r>
            <a:r>
              <a:rPr lang="pl-PL" sz="1200" b="1" dirty="0"/>
              <a:t> </a:t>
            </a:r>
            <a:r>
              <a:rPr lang="pl-PL" sz="1200" dirty="0"/>
              <a:t>–  Laboratorium Grzybów </a:t>
            </a:r>
            <a:r>
              <a:rPr lang="pl-PL" sz="1200" dirty="0" err="1"/>
              <a:t>Mikoryzowych</a:t>
            </a:r>
            <a:r>
              <a:rPr lang="pl-PL" sz="1200" dirty="0"/>
              <a:t> produkujące szczepionki </a:t>
            </a:r>
            <a:r>
              <a:rPr lang="pl-PL" sz="1200" dirty="0" err="1"/>
              <a:t>mikoryzowe</a:t>
            </a:r>
            <a:r>
              <a:rPr lang="pl-PL" sz="1200" dirty="0"/>
              <a:t> (bud. A)</a:t>
            </a:r>
          </a:p>
          <a:p>
            <a:pPr marL="600060" lvl="1" indent="-257169" algn="just">
              <a:buFont typeface="Arial" panose="020B0604020202020204" pitchFamily="34" charset="0"/>
              <a:buChar char="•"/>
            </a:pPr>
            <a:r>
              <a:rPr lang="pl-PL" sz="1200" b="1" dirty="0">
                <a:solidFill>
                  <a:prstClr val="black"/>
                </a:solidFill>
                <a:sym typeface="Gill Sans" charset="0"/>
              </a:rPr>
              <a:t>Profile VOX Sp. z o.o. Sp. k. </a:t>
            </a:r>
            <a:r>
              <a:rPr lang="pl-PL" sz="1200" dirty="0">
                <a:solidFill>
                  <a:prstClr val="black"/>
                </a:solidFill>
                <a:sym typeface="Gill Sans" charset="0"/>
              </a:rPr>
              <a:t>– </a:t>
            </a:r>
            <a:r>
              <a:rPr lang="pl-PL" sz="1200" dirty="0"/>
              <a:t>czołowy polski producent na rynku materiałów budowlanych </a:t>
            </a:r>
            <a:br>
              <a:rPr lang="pl-PL" sz="1200" dirty="0"/>
            </a:br>
            <a:r>
              <a:rPr lang="pl-PL" sz="1200" dirty="0"/>
              <a:t>i wyposażenia wnętrz (bud. B)</a:t>
            </a:r>
            <a:endParaRPr lang="pl-PL" sz="1200" b="1" dirty="0">
              <a:ea typeface="Calibri"/>
              <a:cs typeface="Times New Roman"/>
              <a:sym typeface="Gill Sans" charset="0"/>
            </a:endParaRPr>
          </a:p>
          <a:p>
            <a:pPr algn="just"/>
            <a:r>
              <a:rPr lang="pl-PL" sz="1200" b="1" dirty="0">
                <a:ea typeface="Calibri"/>
                <a:cs typeface="Times New Roman"/>
                <a:sym typeface="Gill Sans" charset="0"/>
              </a:rPr>
              <a:t>	</a:t>
            </a:r>
            <a:endParaRPr lang="en-US" sz="1200" b="1" dirty="0">
              <a:ea typeface="Calibri"/>
              <a:cs typeface="Times New Roman"/>
              <a:sym typeface="Gill Sans" charset="0"/>
            </a:endParaRPr>
          </a:p>
          <a:p>
            <a:pPr algn="just"/>
            <a:r>
              <a:rPr lang="pl-PL" sz="1200" dirty="0">
                <a:ea typeface="Calibri"/>
                <a:cs typeface="Times New Roman"/>
                <a:sym typeface="Gill Sans" charset="0"/>
              </a:rPr>
              <a:t> </a:t>
            </a:r>
            <a:r>
              <a:rPr lang="pl-PL" sz="1200" dirty="0" smtClean="0">
                <a:ea typeface="Calibri"/>
                <a:cs typeface="Times New Roman"/>
                <a:sym typeface="Gill Sans" charset="0"/>
              </a:rPr>
              <a:t>      Realizowane</a:t>
            </a:r>
            <a:r>
              <a:rPr lang="en-US" sz="1200" dirty="0" smtClean="0">
                <a:ea typeface="Calibri"/>
                <a:cs typeface="Times New Roman"/>
                <a:sym typeface="Gill Sans" charset="0"/>
              </a:rPr>
              <a:t> </a:t>
            </a:r>
            <a:r>
              <a:rPr lang="en-US" sz="1200" dirty="0" err="1">
                <a:ea typeface="Calibri"/>
                <a:cs typeface="Times New Roman"/>
                <a:sym typeface="Gill Sans" charset="0"/>
              </a:rPr>
              <a:t>i</a:t>
            </a:r>
            <a:r>
              <a:rPr lang="en-US" sz="1200" dirty="0">
                <a:ea typeface="Calibri"/>
                <a:cs typeface="Times New Roman"/>
                <a:sym typeface="Gill Sans" charset="0"/>
              </a:rPr>
              <a:t> </a:t>
            </a:r>
            <a:r>
              <a:rPr lang="en-US" sz="1200" dirty="0" err="1">
                <a:ea typeface="Calibri"/>
                <a:cs typeface="Times New Roman"/>
                <a:sym typeface="Gill Sans" charset="0"/>
              </a:rPr>
              <a:t>planowane</a:t>
            </a:r>
            <a:r>
              <a:rPr lang="en-US" sz="1200" dirty="0">
                <a:ea typeface="Calibri"/>
                <a:cs typeface="Times New Roman"/>
                <a:sym typeface="Gill Sans" charset="0"/>
              </a:rPr>
              <a:t> </a:t>
            </a:r>
            <a:r>
              <a:rPr lang="en-US" sz="1200" dirty="0" err="1">
                <a:ea typeface="Calibri"/>
                <a:cs typeface="Times New Roman"/>
                <a:sym typeface="Gill Sans" charset="0"/>
              </a:rPr>
              <a:t>projekty</a:t>
            </a:r>
            <a:r>
              <a:rPr lang="en-US" sz="1200" dirty="0">
                <a:ea typeface="Calibri"/>
                <a:cs typeface="Times New Roman"/>
                <a:sym typeface="Gill Sans" charset="0"/>
              </a:rPr>
              <a:t> B+R we </a:t>
            </a:r>
            <a:r>
              <a:rPr lang="en-US" sz="1200" dirty="0" err="1">
                <a:ea typeface="Calibri"/>
                <a:cs typeface="Times New Roman"/>
                <a:sym typeface="Gill Sans" charset="0"/>
              </a:rPr>
              <a:t>wspólpracy</a:t>
            </a:r>
            <a:r>
              <a:rPr lang="en-US" sz="1200" dirty="0">
                <a:ea typeface="Calibri"/>
                <a:cs typeface="Times New Roman"/>
                <a:sym typeface="Gill Sans" charset="0"/>
              </a:rPr>
              <a:t> z WCZT</a:t>
            </a:r>
            <a:r>
              <a:rPr lang="pl-PL" sz="1200" b="1" dirty="0">
                <a:ea typeface="Calibri"/>
                <a:cs typeface="Times New Roman"/>
                <a:sym typeface="Gill Sans" charset="0"/>
              </a:rPr>
              <a:t>	</a:t>
            </a:r>
            <a:endParaRPr lang="pl-PL" sz="900" dirty="0">
              <a:ea typeface="Calibri"/>
              <a:cs typeface="Times New Roman"/>
              <a:sym typeface="Gill Sans" charset="0"/>
            </a:endParaRPr>
          </a:p>
        </p:txBody>
      </p:sp>
      <p:sp>
        <p:nvSpPr>
          <p:cNvPr id="24" name="Rectangle 2"/>
          <p:cNvSpPr>
            <a:spLocks/>
          </p:cNvSpPr>
          <p:nvPr/>
        </p:nvSpPr>
        <p:spPr bwMode="auto">
          <a:xfrm>
            <a:off x="1293790" y="680706"/>
            <a:ext cx="7014680" cy="30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pl-PL" altLang="pl-PL" sz="2000" b="1" dirty="0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Współpraca z</a:t>
            </a:r>
            <a:r>
              <a:rPr lang="en-US" altLang="pl-PL" sz="2000" b="1" dirty="0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 </a:t>
            </a:r>
            <a:r>
              <a:rPr lang="pl-PL" altLang="pl-PL" sz="2000" b="1" dirty="0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koncernami i firmami innowacyjnymi</a:t>
            </a:r>
            <a:endParaRPr lang="en-US" altLang="pl-PL" sz="2000" b="1" dirty="0">
              <a:solidFill>
                <a:srgbClr val="0C387E"/>
              </a:solidFill>
              <a:latin typeface="Aller Bold"/>
              <a:ea typeface="MS PGothic" pitchFamily="34" charset="-128"/>
              <a:cs typeface="Aller Bold"/>
              <a:sym typeface="Aller Bold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37" y="1777103"/>
            <a:ext cx="523015" cy="52301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8" y="3339241"/>
            <a:ext cx="1273849" cy="35354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98" y="2386579"/>
            <a:ext cx="373808" cy="58925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89" y="3897529"/>
            <a:ext cx="913057" cy="40490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47" y="4558878"/>
            <a:ext cx="1007094" cy="175586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20" y="5017710"/>
            <a:ext cx="893948" cy="368213"/>
          </a:xfrm>
          <a:prstGeom prst="rect">
            <a:avLst/>
          </a:prstGeom>
        </p:spPr>
      </p:pic>
      <p:pic>
        <p:nvPicPr>
          <p:cNvPr id="18" name="Obraz 27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46757" y="5792628"/>
            <a:ext cx="1707345" cy="385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Obraz 20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791" y="5736466"/>
            <a:ext cx="1291615" cy="45209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AutoShape 2" descr="Znalezione obrazy dla zapytania kghm"/>
          <p:cNvSpPr>
            <a:spLocks noChangeAspect="1" noChangeArrowheads="1"/>
          </p:cNvSpPr>
          <p:nvPr/>
        </p:nvSpPr>
        <p:spPr bwMode="auto">
          <a:xfrm>
            <a:off x="116681" y="17145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78" tIns="34289" rIns="68578" bIns="34289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5" name="Obraz 24" descr="Large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804" y="5575777"/>
            <a:ext cx="959936" cy="552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Obraz 25" descr="Znalezione obrazy dla zapytania kghm metraco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020" y="5464864"/>
            <a:ext cx="1644735" cy="259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Obraz 27" descr="Znalezione obrazy dla zapytania orlen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775" y="5594591"/>
            <a:ext cx="708234" cy="58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Obraz 28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352724" y="5590060"/>
            <a:ext cx="1276211" cy="641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Obraz 15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51766" y="5703693"/>
            <a:ext cx="1089570" cy="44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Obraz 30" descr="Znalezione obrazy dla zapytania grupa azoty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538" y="5523988"/>
            <a:ext cx="955186" cy="707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Obraz 31"/>
          <p:cNvPicPr>
            <a:picLocks noChangeAspect="1"/>
          </p:cNvPicPr>
          <p:nvPr/>
        </p:nvPicPr>
        <p:blipFill rotWithShape="1">
          <a:blip r:embed="rId16"/>
          <a:srcRect t="38687" b="42454"/>
          <a:stretch/>
        </p:blipFill>
        <p:spPr>
          <a:xfrm>
            <a:off x="3788839" y="5607954"/>
            <a:ext cx="1157239" cy="21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8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/>
          <p:cNvSpPr>
            <a:spLocks/>
          </p:cNvSpPr>
          <p:nvPr/>
        </p:nvSpPr>
        <p:spPr bwMode="auto">
          <a:xfrm>
            <a:off x="990819" y="7236628"/>
            <a:ext cx="737677" cy="60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ts val="563"/>
              </a:spcBef>
            </a:pPr>
            <a:endParaRPr lang="pl-PL" sz="1181" dirty="0">
              <a:latin typeface="Aller" charset="0"/>
              <a:ea typeface="ＭＳ Ｐゴシック" charset="0"/>
              <a:cs typeface="Aller" charset="0"/>
              <a:sym typeface="Aller" charset="0"/>
            </a:endParaRPr>
          </a:p>
          <a:p>
            <a:pPr>
              <a:spcBef>
                <a:spcPts val="563"/>
              </a:spcBef>
            </a:pPr>
            <a:endParaRPr lang="pl-PL" sz="1181" dirty="0">
              <a:latin typeface="Aller" charset="0"/>
              <a:ea typeface="ＭＳ Ｐゴシック" charset="0"/>
              <a:cs typeface="Aller" charset="0"/>
              <a:sym typeface="Aller" charset="0"/>
            </a:endParaRPr>
          </a:p>
          <a:p>
            <a:pPr>
              <a:spcBef>
                <a:spcPts val="563"/>
              </a:spcBef>
            </a:pPr>
            <a:endParaRPr lang="pl-PL" sz="1181" dirty="0">
              <a:sym typeface="Gill Sans" charset="0"/>
            </a:endParaRPr>
          </a:p>
          <a:p>
            <a:pPr>
              <a:spcBef>
                <a:spcPts val="563"/>
              </a:spcBef>
            </a:pPr>
            <a:endParaRPr lang="pl-PL" sz="1181" dirty="0">
              <a:latin typeface="Aller" charset="0"/>
              <a:ea typeface="ＭＳ Ｐゴシック" charset="0"/>
              <a:cs typeface="Aller" charset="0"/>
              <a:sym typeface="Aller" charset="0"/>
            </a:endParaRPr>
          </a:p>
          <a:p>
            <a:pPr marL="192831" indent="-192831">
              <a:spcBef>
                <a:spcPts val="563"/>
              </a:spcBef>
              <a:buFont typeface="Arial" panose="020B0604020202020204" pitchFamily="34" charset="0"/>
              <a:buChar char="•"/>
            </a:pPr>
            <a:endParaRPr lang="pl-PL" sz="1181" dirty="0">
              <a:solidFill>
                <a:srgbClr val="4D4D4D"/>
              </a:solidFill>
              <a:latin typeface="Aller" charset="0"/>
              <a:ea typeface="ＭＳ Ｐゴシック" charset="0"/>
              <a:cs typeface="Aller" charset="0"/>
              <a:sym typeface="Aller" charset="0"/>
            </a:endParaRPr>
          </a:p>
          <a:p>
            <a:pPr marL="192831" indent="-192831">
              <a:spcBef>
                <a:spcPts val="563"/>
              </a:spcBef>
              <a:buFont typeface="Arial" panose="020B0604020202020204" pitchFamily="34" charset="0"/>
              <a:buChar char="•"/>
            </a:pPr>
            <a:endParaRPr lang="en-US" sz="1181" dirty="0">
              <a:solidFill>
                <a:srgbClr val="4D4D4D"/>
              </a:solidFill>
              <a:ea typeface="ＭＳ Ｐゴシック" charset="0"/>
              <a:cs typeface="Aller" charset="0"/>
              <a:sym typeface="Aller" charset="0"/>
            </a:endParaRPr>
          </a:p>
        </p:txBody>
      </p:sp>
      <p:sp>
        <p:nvSpPr>
          <p:cNvPr id="6152" name="Rectangle 8"/>
          <p:cNvSpPr>
            <a:spLocks/>
          </p:cNvSpPr>
          <p:nvPr/>
        </p:nvSpPr>
        <p:spPr bwMode="auto">
          <a:xfrm>
            <a:off x="634405" y="2494214"/>
            <a:ext cx="235744" cy="23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631" dirty="0">
                <a:solidFill>
                  <a:srgbClr val="FFFFFF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1</a:t>
            </a:r>
          </a:p>
        </p:txBody>
      </p:sp>
      <p:sp>
        <p:nvSpPr>
          <p:cNvPr id="3" name="Prostokąt 2"/>
          <p:cNvSpPr/>
          <p:nvPr/>
        </p:nvSpPr>
        <p:spPr>
          <a:xfrm>
            <a:off x="2237401" y="9155387"/>
            <a:ext cx="2116847" cy="118121"/>
          </a:xfrm>
          <a:prstGeom prst="rect">
            <a:avLst/>
          </a:prstGeom>
        </p:spPr>
        <p:txBody>
          <a:bodyPr wrap="square" lIns="51424" tIns="25716" rIns="51424" bIns="25716">
            <a:spAutoFit/>
          </a:bodyPr>
          <a:lstStyle/>
          <a:p>
            <a:pPr algn="just">
              <a:lnSpc>
                <a:spcPct val="90000"/>
              </a:lnSpc>
              <a:defRPr/>
            </a:pPr>
            <a:endParaRPr lang="en-US" sz="1294" b="1">
              <a:sym typeface="Gill Sans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967712" y="1643670"/>
            <a:ext cx="7723652" cy="2777680"/>
          </a:xfrm>
          <a:prstGeom prst="rect">
            <a:avLst/>
          </a:prstGeom>
        </p:spPr>
        <p:txBody>
          <a:bodyPr wrap="square" lIns="51424" tIns="25716" rIns="51424" bIns="25716">
            <a:spAutoFit/>
          </a:bodyPr>
          <a:lstStyle/>
          <a:p>
            <a:pPr marL="600060" lvl="1" indent="-257169" algn="just">
              <a:buFont typeface="Arial" panose="020B0604020202020204" pitchFamily="34" charset="0"/>
              <a:buChar char="•"/>
            </a:pPr>
            <a:r>
              <a:rPr lang="pl-PL" sz="1181" b="1" dirty="0" err="1"/>
              <a:t>Sorbolab</a:t>
            </a:r>
            <a:r>
              <a:rPr lang="pl-PL" sz="1181" dirty="0"/>
              <a:t> – badania fizykochemiczne oraz skuteczności, ekotoksykologii i toksyczności środków i substancji chemicznych stosowanych w ochronie roślin</a:t>
            </a:r>
          </a:p>
          <a:p>
            <a:pPr marL="342891" lvl="1" algn="just"/>
            <a:endParaRPr lang="pl-PL" sz="1181" dirty="0"/>
          </a:p>
          <a:p>
            <a:pPr marL="600060" lvl="1" indent="-257169" algn="just">
              <a:buFont typeface="Arial" panose="020B0604020202020204" pitchFamily="34" charset="0"/>
              <a:buChar char="•"/>
            </a:pPr>
            <a:r>
              <a:rPr lang="pl-PL" sz="1181" b="1" dirty="0" err="1"/>
              <a:t>Schulke</a:t>
            </a:r>
            <a:r>
              <a:rPr lang="pl-PL" sz="1181" b="1" dirty="0"/>
              <a:t> </a:t>
            </a:r>
            <a:r>
              <a:rPr lang="pl-PL" sz="1181" dirty="0"/>
              <a:t>-  preparaty </a:t>
            </a:r>
            <a:r>
              <a:rPr lang="pl-PL" sz="1181" dirty="0" err="1"/>
              <a:t>dezynfekcyjno</a:t>
            </a:r>
            <a:r>
              <a:rPr lang="pl-PL" sz="1181" dirty="0"/>
              <a:t> - myjące i antyseptyczne dla całego obszaru medycznego - tj.</a:t>
            </a:r>
          </a:p>
          <a:p>
            <a:pPr marL="342891" lvl="1" algn="just"/>
            <a:r>
              <a:rPr lang="pl-PL" sz="1181" dirty="0"/>
              <a:t>      higiena szpitalna, gabinety stomatologiczne i zabiegowe,  przemysł farmaceutyczny i kosmetyczny</a:t>
            </a:r>
          </a:p>
          <a:p>
            <a:pPr marL="342891" lvl="1" algn="just"/>
            <a:endParaRPr lang="pl-PL" sz="1181" dirty="0"/>
          </a:p>
          <a:p>
            <a:pPr marL="535772" lvl="1" indent="-192881" algn="just">
              <a:buFont typeface="Arial" panose="020B0604020202020204" pitchFamily="34" charset="0"/>
              <a:buChar char="•"/>
            </a:pPr>
            <a:r>
              <a:rPr lang="pl-PL" sz="1181" b="1" dirty="0"/>
              <a:t> Torlen Sp. z o.o. </a:t>
            </a:r>
            <a:r>
              <a:rPr lang="pl-PL" sz="1181" dirty="0"/>
              <a:t>- produkcja przędzy poliestrowej: głównie tkaniny tekstylne, tkaniny techniczne, nici do szycia oraz inne zastosowania jak produkcja filtrów, węży ogrodowych czy </a:t>
            </a:r>
            <a:r>
              <a:rPr lang="pl-PL" sz="1181" dirty="0" err="1"/>
              <a:t>verticali</a:t>
            </a:r>
            <a:r>
              <a:rPr lang="pl-PL" sz="1181" dirty="0" smtClean="0"/>
              <a:t>.</a:t>
            </a:r>
          </a:p>
          <a:p>
            <a:pPr marL="535772" lvl="1" indent="-192881" algn="just">
              <a:buFont typeface="Arial" panose="020B0604020202020204" pitchFamily="34" charset="0"/>
              <a:buChar char="•"/>
            </a:pPr>
            <a:endParaRPr lang="pl-PL" sz="1181" dirty="0" smtClean="0"/>
          </a:p>
          <a:p>
            <a:pPr marL="535772" lvl="1" indent="-192881" algn="just">
              <a:buFont typeface="Arial" panose="020B0604020202020204" pitchFamily="34" charset="0"/>
              <a:buChar char="•"/>
            </a:pPr>
            <a:r>
              <a:rPr lang="pl-PL" sz="1181" b="1" dirty="0" smtClean="0"/>
              <a:t>Zakłady Farmaceutyczne POLPHARMA S.A.</a:t>
            </a:r>
          </a:p>
          <a:p>
            <a:pPr marL="535772" lvl="1" indent="-192881" algn="just">
              <a:buFont typeface="Arial" panose="020B0604020202020204" pitchFamily="34" charset="0"/>
              <a:buChar char="•"/>
            </a:pPr>
            <a:endParaRPr lang="pl-PL" sz="1181" b="1" dirty="0"/>
          </a:p>
          <a:p>
            <a:pPr marL="535772" lvl="1" indent="-192881" algn="just">
              <a:buFont typeface="Arial" panose="020B0604020202020204" pitchFamily="34" charset="0"/>
              <a:buChar char="•"/>
            </a:pPr>
            <a:r>
              <a:rPr lang="pl-PL" sz="1181" b="1" dirty="0" smtClean="0"/>
              <a:t>CIECH R&amp;D Sp. z o.o.</a:t>
            </a:r>
            <a:endParaRPr lang="pl-PL" sz="1181" b="1" dirty="0"/>
          </a:p>
          <a:p>
            <a:pPr marL="535772" lvl="1" indent="-192881" algn="just">
              <a:buFont typeface="Arial" panose="020B0604020202020204" pitchFamily="34" charset="0"/>
              <a:buChar char="•"/>
            </a:pPr>
            <a:endParaRPr lang="pl-PL" sz="1181" dirty="0"/>
          </a:p>
          <a:p>
            <a:pPr algn="just"/>
            <a:r>
              <a:rPr lang="pl-PL" sz="1181" b="1" dirty="0">
                <a:ea typeface="Calibri"/>
                <a:cs typeface="Times New Roman"/>
                <a:sym typeface="Gill Sans" charset="0"/>
              </a:rPr>
              <a:t>	</a:t>
            </a:r>
            <a:endParaRPr lang="en-US" sz="1181" b="1" dirty="0">
              <a:ea typeface="Calibri"/>
              <a:cs typeface="Times New Roman"/>
              <a:sym typeface="Gill Sans" charset="0"/>
            </a:endParaRPr>
          </a:p>
          <a:p>
            <a:pPr algn="just"/>
            <a:r>
              <a:rPr lang="pl-PL" sz="1181" b="1" dirty="0">
                <a:ea typeface="Calibri"/>
                <a:cs typeface="Times New Roman"/>
                <a:sym typeface="Gill Sans" charset="0"/>
              </a:rPr>
              <a:t>	</a:t>
            </a:r>
            <a:endParaRPr lang="pl-PL" sz="844" dirty="0">
              <a:ea typeface="Calibri"/>
              <a:cs typeface="Times New Roman"/>
              <a:sym typeface="Gill Sans" charset="0"/>
            </a:endParaRPr>
          </a:p>
        </p:txBody>
      </p:sp>
      <p:sp>
        <p:nvSpPr>
          <p:cNvPr id="24" name="Rectangle 2"/>
          <p:cNvSpPr>
            <a:spLocks/>
          </p:cNvSpPr>
          <p:nvPr/>
        </p:nvSpPr>
        <p:spPr bwMode="auto">
          <a:xfrm>
            <a:off x="1285350" y="850066"/>
            <a:ext cx="7014680" cy="30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pl-PL" altLang="pl-PL" sz="2000" b="1" dirty="0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Współpraca z</a:t>
            </a:r>
            <a:r>
              <a:rPr lang="en-US" altLang="pl-PL" sz="2000" b="1" dirty="0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 </a:t>
            </a:r>
            <a:r>
              <a:rPr lang="pl-PL" altLang="pl-PL" sz="2000" b="1" dirty="0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koncernami i firmami innowacyjnymi</a:t>
            </a:r>
            <a:endParaRPr lang="en-US" altLang="pl-PL" sz="2000" b="1" dirty="0">
              <a:solidFill>
                <a:srgbClr val="0C387E"/>
              </a:solidFill>
              <a:latin typeface="Aller Bold"/>
              <a:ea typeface="MS PGothic" pitchFamily="34" charset="-128"/>
              <a:cs typeface="Aller Bold"/>
              <a:sym typeface="Aller Bold"/>
            </a:endParaRPr>
          </a:p>
        </p:txBody>
      </p:sp>
      <p:sp>
        <p:nvSpPr>
          <p:cNvPr id="12" name="AutoShape 2" descr="Znalezione obrazy dla zapytania kghm"/>
          <p:cNvSpPr>
            <a:spLocks noChangeAspect="1" noChangeArrowheads="1"/>
          </p:cNvSpPr>
          <p:nvPr/>
        </p:nvSpPr>
        <p:spPr bwMode="auto">
          <a:xfrm>
            <a:off x="178682" y="114360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78" tIns="34289" rIns="68578" bIns="34289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48" y="2187201"/>
            <a:ext cx="1155502" cy="216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6" y="1481286"/>
            <a:ext cx="722270" cy="55232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049" y="2510057"/>
            <a:ext cx="498277" cy="771525"/>
          </a:xfrm>
          <a:prstGeom prst="rect">
            <a:avLst/>
          </a:prstGeom>
        </p:spPr>
      </p:pic>
      <p:pic>
        <p:nvPicPr>
          <p:cNvPr id="18434" name="Picture 2" descr="Image result for ciech R&amp;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70" y="3615951"/>
            <a:ext cx="582506" cy="56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Image result for polpharm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62" y="4205018"/>
            <a:ext cx="1138973" cy="73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93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 bwMode="auto">
          <a:xfrm>
            <a:off x="99444" y="2464503"/>
            <a:ext cx="5963900" cy="3354263"/>
          </a:xfrm>
          <a:prstGeom prst="rect">
            <a:avLst/>
          </a:prstGeom>
          <a:solidFill>
            <a:schemeClr val="bg1">
              <a:lumMod val="95000"/>
            </a:schemeClr>
          </a:solidFill>
          <a:ln w="10795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pl-PL" sz="2363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468853" y="820230"/>
            <a:ext cx="5225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i="1" dirty="0" smtClean="0">
                <a:solidFill>
                  <a:srgbClr val="002060"/>
                </a:solidFill>
                <a:sym typeface="Gill Sans" charset="0"/>
              </a:rPr>
              <a:t>WCZT </a:t>
            </a:r>
          </a:p>
          <a:p>
            <a:pPr algn="ctr"/>
            <a:r>
              <a:rPr lang="pl-PL" sz="2400" i="1" dirty="0" err="1" smtClean="0">
                <a:solidFill>
                  <a:srgbClr val="002060"/>
                </a:solidFill>
                <a:sym typeface="Gill Sans" charset="0"/>
              </a:rPr>
              <a:t>Eurosymbolem</a:t>
            </a:r>
            <a:r>
              <a:rPr lang="pl-PL" sz="2400" i="1" dirty="0" smtClean="0">
                <a:solidFill>
                  <a:srgbClr val="002060"/>
                </a:solidFill>
                <a:sym typeface="Gill Sans" charset="0"/>
              </a:rPr>
              <a:t> </a:t>
            </a:r>
          </a:p>
          <a:p>
            <a:pPr algn="ctr"/>
            <a:r>
              <a:rPr lang="pl-PL" sz="2400" i="1" dirty="0" smtClean="0">
                <a:solidFill>
                  <a:srgbClr val="002060"/>
                </a:solidFill>
                <a:sym typeface="Gill Sans" charset="0"/>
              </a:rPr>
              <a:t>Synergii Nauki i Biznesu 2016 i 2017</a:t>
            </a:r>
            <a:endParaRPr lang="pl-PL" sz="2400" i="1" dirty="0">
              <a:solidFill>
                <a:srgbClr val="002060"/>
              </a:solidFill>
              <a:sym typeface="Gill Sans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99444" y="5413721"/>
            <a:ext cx="4572000" cy="2654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pl-PL" sz="1125" dirty="0">
              <a:sym typeface="Gill Sans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445" t="13510" r="20310" b="12565"/>
          <a:stretch/>
        </p:blipFill>
        <p:spPr>
          <a:xfrm>
            <a:off x="197514" y="2895003"/>
            <a:ext cx="2875820" cy="23922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9394" y="1556792"/>
            <a:ext cx="3011118" cy="441270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" t="2795" r="2996" b="1919"/>
          <a:stretch/>
        </p:blipFill>
        <p:spPr>
          <a:xfrm>
            <a:off x="3062476" y="2895003"/>
            <a:ext cx="2916325" cy="23922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17080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547664" y="219011"/>
            <a:ext cx="68884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02D69"/>
                </a:solidFill>
              </a:rPr>
              <a:t>Wielkopolskie Forum Inteligentnych Specjalizacji</a:t>
            </a:r>
            <a:endParaRPr lang="pl-PL" sz="2400" b="1" dirty="0" smtClean="0">
              <a:solidFill>
                <a:srgbClr val="002D69"/>
              </a:solidFill>
            </a:endParaRPr>
          </a:p>
          <a:p>
            <a:pPr algn="ctr"/>
            <a:endParaRPr lang="pl-PL" sz="2400" b="1" dirty="0">
              <a:solidFill>
                <a:srgbClr val="002D69"/>
              </a:solidFill>
            </a:endParaRPr>
          </a:p>
          <a:p>
            <a:pPr algn="ctr"/>
            <a:r>
              <a:rPr lang="pl-PL" sz="2000" b="1" dirty="0" smtClean="0">
                <a:solidFill>
                  <a:srgbClr val="002D69"/>
                </a:solidFill>
              </a:rPr>
              <a:t>Regionalna </a:t>
            </a:r>
            <a:r>
              <a:rPr lang="pl-PL" sz="2000" b="1" dirty="0" smtClean="0">
                <a:solidFill>
                  <a:srgbClr val="002D69"/>
                </a:solidFill>
              </a:rPr>
              <a:t>Strategia Innowacji dla Wielkopolski na lata 2015-2020 (RIS3)</a:t>
            </a:r>
            <a:endParaRPr lang="pl-PL" sz="2000" b="1" dirty="0">
              <a:solidFill>
                <a:srgbClr val="002D69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395536" y="2348880"/>
            <a:ext cx="866527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z</a:t>
            </a:r>
            <a:r>
              <a:rPr lang="pl-PL" dirty="0" smtClean="0"/>
              <a:t>awiera wyznaczone </a:t>
            </a:r>
            <a:r>
              <a:rPr lang="pl-PL" b="1" dirty="0" smtClean="0">
                <a:solidFill>
                  <a:srgbClr val="002D69"/>
                </a:solidFill>
              </a:rPr>
              <a:t>obszary inteligentnych specjalizacji Wielkopolski </a:t>
            </a:r>
            <a:r>
              <a:rPr lang="pl-PL" dirty="0" smtClean="0"/>
              <a:t>– obszary współpracy i innowacji międzybranżowej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 smtClean="0"/>
              <a:t>polega na ciągłym </a:t>
            </a:r>
            <a:r>
              <a:rPr lang="pl-PL" b="1" dirty="0" smtClean="0">
                <a:solidFill>
                  <a:srgbClr val="002D69"/>
                </a:solidFill>
              </a:rPr>
              <a:t>doskonaleniu polityki gospodarczej i innowacyjnej regionu</a:t>
            </a:r>
            <a:r>
              <a:rPr lang="pl-PL" dirty="0" smtClean="0"/>
              <a:t>, między innymi poprzez podnoszenie wiedzy i świadomości na temat pojawiających się nowych trendów i zjawisk oraz możliwościach ich wykorzystania do poprawy przewagi konkurencyjności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b="1" dirty="0" smtClean="0">
                <a:solidFill>
                  <a:srgbClr val="002D69"/>
                </a:solidFill>
              </a:rPr>
              <a:t>Wielkopolskie Forum Inteligentnych Specjalizacji </a:t>
            </a:r>
            <a:r>
              <a:rPr lang="pl-PL" dirty="0" smtClean="0"/>
              <a:t>jest ciałem opiniodawczo-doradczym skupiającym przedsiębiorców, przedstawicieli świata nauki, władz publicznych oraz pozostałych użytkowników wielkopolskiego systemu innowacji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5368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az 1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274" y="4795614"/>
            <a:ext cx="1806438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zaokrąglony 6"/>
          <p:cNvSpPr/>
          <p:nvPr/>
        </p:nvSpPr>
        <p:spPr>
          <a:xfrm>
            <a:off x="2555776" y="2276872"/>
            <a:ext cx="6408712" cy="194421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123" name="Tytuł 2"/>
          <p:cNvSpPr>
            <a:spLocks noGrp="1"/>
          </p:cNvSpPr>
          <p:nvPr>
            <p:ph type="title"/>
          </p:nvPr>
        </p:nvSpPr>
        <p:spPr bwMode="auto">
          <a:xfrm>
            <a:off x="1973474" y="506992"/>
            <a:ext cx="5699125" cy="1012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pl-PL" altLang="pl-PL" sz="2400" dirty="0" smtClean="0">
                <a:latin typeface="Arial" charset="0"/>
                <a:cs typeface="Arial" charset="0"/>
              </a:rPr>
              <a:t>Obszary Inteligentnych Specjalizacji Wielkopolski</a:t>
            </a:r>
          </a:p>
        </p:txBody>
      </p:sp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48680"/>
            <a:ext cx="1944216" cy="860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ostokąt 5"/>
          <p:cNvSpPr/>
          <p:nvPr/>
        </p:nvSpPr>
        <p:spPr>
          <a:xfrm>
            <a:off x="2699792" y="2334364"/>
            <a:ext cx="64087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+mn-lt"/>
              </a:rPr>
              <a:t>Badania prowadzone </a:t>
            </a:r>
            <a:r>
              <a:rPr lang="pl-PL" sz="1600" dirty="0">
                <a:latin typeface="+mn-lt"/>
              </a:rPr>
              <a:t>w WCZT wpisują się </a:t>
            </a:r>
            <a:r>
              <a:rPr lang="pl-PL" sz="1600" dirty="0" smtClean="0">
                <a:latin typeface="+mn-lt"/>
              </a:rPr>
              <a:t>w </a:t>
            </a:r>
            <a:r>
              <a:rPr lang="pl-PL" sz="1600" dirty="0">
                <a:latin typeface="+mn-lt"/>
              </a:rPr>
              <a:t>następujące </a:t>
            </a:r>
            <a:r>
              <a:rPr lang="pl-PL" sz="1600" b="1" dirty="0">
                <a:latin typeface="+mn-lt"/>
              </a:rPr>
              <a:t>Regionalne Inteligentne Specjalizacje</a:t>
            </a:r>
            <a:r>
              <a:rPr lang="pl-PL" sz="1600" b="1" dirty="0" smtClean="0">
                <a:latin typeface="+mn-lt"/>
              </a:rPr>
              <a:t>:</a:t>
            </a:r>
          </a:p>
          <a:p>
            <a:endParaRPr lang="pl-PL" sz="16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600" b="1" dirty="0" err="1" smtClean="0">
                <a:latin typeface="+mn-lt"/>
              </a:rPr>
              <a:t>Biosurowce</a:t>
            </a:r>
            <a:r>
              <a:rPr lang="pl-PL" sz="1600" b="1" dirty="0" smtClean="0">
                <a:latin typeface="+mn-lt"/>
              </a:rPr>
              <a:t> </a:t>
            </a:r>
            <a:r>
              <a:rPr lang="pl-PL" sz="1600" b="1" dirty="0">
                <a:latin typeface="+mn-lt"/>
              </a:rPr>
              <a:t>i żywność dla świadomych </a:t>
            </a:r>
            <a:r>
              <a:rPr lang="pl-PL" sz="1600" b="1" dirty="0" smtClean="0">
                <a:latin typeface="+mn-lt"/>
              </a:rPr>
              <a:t>konsumentów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600" b="1" dirty="0" smtClean="0">
                <a:latin typeface="+mn-lt"/>
              </a:rPr>
              <a:t>Wnętrza przyszłości</a:t>
            </a:r>
            <a:endParaRPr lang="pl-PL" sz="1600" b="1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600" b="1" dirty="0" smtClean="0">
                <a:latin typeface="+mn-lt"/>
              </a:rPr>
              <a:t>Nowoczesne </a:t>
            </a:r>
            <a:r>
              <a:rPr lang="pl-PL" sz="1600" b="1" dirty="0">
                <a:latin typeface="+mn-lt"/>
              </a:rPr>
              <a:t>technologie </a:t>
            </a:r>
            <a:r>
              <a:rPr lang="pl-PL" sz="1600" b="1" dirty="0" smtClean="0">
                <a:latin typeface="+mn-lt"/>
              </a:rPr>
              <a:t>medyczne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600" b="1" dirty="0" smtClean="0">
                <a:latin typeface="+mn-lt"/>
              </a:rPr>
              <a:t>Przemysł </a:t>
            </a:r>
            <a:r>
              <a:rPr lang="pl-PL" sz="1600" b="1" dirty="0">
                <a:latin typeface="+mn-lt"/>
              </a:rPr>
              <a:t>jutra </a:t>
            </a:r>
          </a:p>
        </p:txBody>
      </p:sp>
      <p:pic>
        <p:nvPicPr>
          <p:cNvPr id="13" name="Obraz 1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548806"/>
            <a:ext cx="1800200" cy="116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Obraz 1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710358"/>
            <a:ext cx="1800200" cy="1104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Obraz 15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781161"/>
            <a:ext cx="1800200" cy="108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Obraz 16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3274" y="5805264"/>
            <a:ext cx="18002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Prostokąt zaokrąglony 10"/>
          <p:cNvSpPr/>
          <p:nvPr/>
        </p:nvSpPr>
        <p:spPr>
          <a:xfrm>
            <a:off x="2489727" y="4437112"/>
            <a:ext cx="6408712" cy="89395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/>
          <p:cNvSpPr/>
          <p:nvPr/>
        </p:nvSpPr>
        <p:spPr>
          <a:xfrm>
            <a:off x="2654192" y="4325160"/>
            <a:ext cx="6408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16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600" b="1" dirty="0" smtClean="0">
                <a:latin typeface="+mn-lt"/>
              </a:rPr>
              <a:t>Wyspecjalizowane procesy logistyczne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600" b="1" dirty="0" smtClean="0">
                <a:latin typeface="+mn-lt"/>
              </a:rPr>
              <a:t>Rozwój oparty na ICT</a:t>
            </a:r>
          </a:p>
        </p:txBody>
      </p:sp>
    </p:spTree>
    <p:extLst>
      <p:ext uri="{BB962C8B-B14F-4D97-AF65-F5344CB8AC3E}">
        <p14:creationId xmlns:p14="http://schemas.microsoft.com/office/powerpoint/2010/main" val="344511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/>
          <p:cNvSpPr>
            <a:spLocks/>
          </p:cNvSpPr>
          <p:nvPr/>
        </p:nvSpPr>
        <p:spPr bwMode="auto">
          <a:xfrm>
            <a:off x="1684141" y="1250158"/>
            <a:ext cx="6429375" cy="130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1856" dirty="0">
              <a:solidFill>
                <a:srgbClr val="A50021"/>
              </a:solidFill>
              <a:latin typeface="Aller Bold" charset="0"/>
              <a:ea typeface="ＭＳ Ｐゴシック" charset="0"/>
              <a:cs typeface="Aller Bold" charset="0"/>
              <a:sym typeface="Aller Bold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69703" y="1201786"/>
            <a:ext cx="8858250" cy="1313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43" tIns="40821" rIns="81643" bIns="40821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"/>
              </a:spcBef>
              <a:buClr>
                <a:srgbClr val="333399"/>
              </a:buClr>
              <a:buSzPct val="85000"/>
            </a:pPr>
            <a:r>
              <a:rPr lang="pl-PL" altLang="pl-PL" sz="2000" b="1" dirty="0">
                <a:solidFill>
                  <a:srgbClr val="990000"/>
                </a:solidFill>
                <a:latin typeface="Trebuchet MS" pitchFamily="34" charset="0"/>
                <a:sym typeface="Gill Sans" charset="0"/>
              </a:rPr>
              <a:t>Strategia Lizbońska (2000r.)</a:t>
            </a:r>
          </a:p>
          <a:p>
            <a:pPr algn="ctr" eaLnBrk="1" hangingPunct="1">
              <a:buClr>
                <a:srgbClr val="333399"/>
              </a:buClr>
              <a:buSzPct val="85000"/>
            </a:pPr>
            <a:r>
              <a:rPr lang="pl-PL" altLang="pl-PL" sz="2000" b="1" dirty="0">
                <a:solidFill>
                  <a:srgbClr val="000000"/>
                </a:solidFill>
                <a:latin typeface="Trebuchet MS" pitchFamily="34" charset="0"/>
                <a:sym typeface="Gill Sans" charset="0"/>
              </a:rPr>
              <a:t>Stworzenie w Europie (do 2010 r.) najbardziej konkurencyjnej</a:t>
            </a:r>
          </a:p>
          <a:p>
            <a:pPr algn="ctr" eaLnBrk="1" hangingPunct="1">
              <a:buClr>
                <a:srgbClr val="333399"/>
              </a:buClr>
              <a:buSzPct val="85000"/>
            </a:pPr>
            <a:r>
              <a:rPr lang="pl-PL" altLang="pl-PL" sz="2000" b="1" dirty="0">
                <a:solidFill>
                  <a:srgbClr val="000000"/>
                </a:solidFill>
                <a:latin typeface="Trebuchet MS" pitchFamily="34" charset="0"/>
                <a:sym typeface="Gill Sans" charset="0"/>
              </a:rPr>
              <a:t>gospodarki na świecie – Innowacyjność głównym kierunkiem tej</a:t>
            </a:r>
          </a:p>
          <a:p>
            <a:pPr algn="ctr" eaLnBrk="1" hangingPunct="1">
              <a:buClr>
                <a:srgbClr val="333399"/>
              </a:buClr>
              <a:buSzPct val="85000"/>
            </a:pPr>
            <a:r>
              <a:rPr lang="pl-PL" altLang="pl-PL" sz="2000" b="1" dirty="0">
                <a:solidFill>
                  <a:srgbClr val="000000"/>
                </a:solidFill>
                <a:latin typeface="Trebuchet MS" pitchFamily="34" charset="0"/>
                <a:sym typeface="Gill Sans" charset="0"/>
              </a:rPr>
              <a:t>strategii (3% PKB) 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23341" y="2708920"/>
            <a:ext cx="8569325" cy="1313546"/>
          </a:xfrm>
          <a:prstGeom prst="rect">
            <a:avLst/>
          </a:prstGeom>
          <a:noFill/>
          <a:ln>
            <a:noFill/>
          </a:ln>
          <a:extLst/>
        </p:spPr>
        <p:txBody>
          <a:bodyPr lIns="81643" tIns="40821" rIns="81643" bIns="40821">
            <a:spAutoFit/>
          </a:bodyPr>
          <a:lstStyle/>
          <a:p>
            <a:pPr algn="ctr">
              <a:defRPr/>
            </a:pPr>
            <a:r>
              <a:rPr lang="pl-PL" sz="1600" b="1" dirty="0">
                <a:solidFill>
                  <a:srgbClr val="99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  <a:sym typeface="Gill Sans" charset="0"/>
              </a:rPr>
              <a:t>Europejskie Platformy Technologiczne</a:t>
            </a:r>
          </a:p>
          <a:p>
            <a:pPr algn="ctr">
              <a:defRPr/>
            </a:pPr>
            <a:r>
              <a:rPr lang="pl-PL" sz="1600" b="1" dirty="0">
                <a:solidFill>
                  <a:srgbClr val="99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  <a:sym typeface="Gill Sans" charset="0"/>
              </a:rPr>
              <a:t>Główny cel: opracowanie wizji rozwoju danego sektora przemysłu w formie dokumentu </a:t>
            </a:r>
            <a:br>
              <a:rPr lang="pl-PL" sz="1600" b="1" dirty="0">
                <a:solidFill>
                  <a:srgbClr val="99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  <a:sym typeface="Gill Sans" charset="0"/>
              </a:rPr>
            </a:br>
            <a:r>
              <a:rPr lang="pl-PL" sz="1600" b="1" dirty="0">
                <a:solidFill>
                  <a:srgbClr val="99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  <a:sym typeface="Gill Sans" charset="0"/>
              </a:rPr>
              <a:t>Strategic </a:t>
            </a:r>
            <a:r>
              <a:rPr lang="pl-PL" sz="1600" b="1" dirty="0" err="1">
                <a:solidFill>
                  <a:srgbClr val="99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  <a:sym typeface="Gill Sans" charset="0"/>
              </a:rPr>
              <a:t>Research</a:t>
            </a:r>
            <a:r>
              <a:rPr lang="pl-PL" sz="1600" b="1" dirty="0">
                <a:solidFill>
                  <a:srgbClr val="99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  <a:sym typeface="Gill Sans" charset="0"/>
              </a:rPr>
              <a:t> </a:t>
            </a:r>
            <a:r>
              <a:rPr lang="pl-PL" sz="1600" b="1" dirty="0" err="1">
                <a:solidFill>
                  <a:srgbClr val="99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  <a:sym typeface="Gill Sans" charset="0"/>
              </a:rPr>
              <a:t>Area</a:t>
            </a:r>
            <a:endParaRPr lang="pl-PL" sz="1600" b="1" dirty="0">
              <a:solidFill>
                <a:srgbClr val="99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  <a:sym typeface="Gill Sans" charset="0"/>
            </a:endParaRP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  <a:sym typeface="Gill Sans" charset="0"/>
              </a:rPr>
              <a:t>Europejska Platforma Zrównoważonej Chemii </a:t>
            </a:r>
            <a:br>
              <a:rPr lang="pl-P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  <a:sym typeface="Gill Sans" charset="0"/>
              </a:rPr>
            </a:br>
            <a:r>
              <a:rPr lang="pl-P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  <a:sym typeface="Gill Sans" charset="0"/>
              </a:rPr>
              <a:t>– kierunki strategiczne do 2025 roku</a:t>
            </a:r>
            <a:endParaRPr lang="en-US" sz="1600" b="1" dirty="0"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  <a:sym typeface="Gill Sans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79511" y="4365104"/>
            <a:ext cx="8856984" cy="102769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81643" tIns="40821" rIns="81643" bIns="40821">
            <a:spAutoFit/>
          </a:bodyPr>
          <a:lstStyle/>
          <a:p>
            <a:pPr marL="257175" indent="-257175">
              <a:lnSpc>
                <a:spcPct val="150000"/>
              </a:lnSpc>
              <a:buClr>
                <a:srgbClr val="333399"/>
              </a:buClr>
              <a:buFont typeface="Wingdings" panose="05000000000000000000" pitchFamily="2" charset="2"/>
              <a:buChar char="§"/>
              <a:defRPr/>
            </a:pPr>
            <a:r>
              <a:rPr lang="pl-PL" sz="1575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  <a:sym typeface="Gill Sans" charset="0"/>
              </a:rPr>
              <a:t>Technologie materiałowe</a:t>
            </a:r>
            <a:r>
              <a:rPr lang="pl-PL" sz="1575" b="1" dirty="0">
                <a:latin typeface="Trebuchet MS" pitchFamily="34" charset="0"/>
                <a:sym typeface="Gill Sans" charset="0"/>
              </a:rPr>
              <a:t> </a:t>
            </a:r>
            <a:r>
              <a:rPr lang="pl-PL" sz="1575" b="1" i="1" dirty="0">
                <a:latin typeface="Trebuchet MS" pitchFamily="34" charset="0"/>
                <a:sym typeface="Gill Sans" charset="0"/>
              </a:rPr>
              <a:t>(</a:t>
            </a:r>
            <a:r>
              <a:rPr lang="en-US" sz="1575" b="1" i="1" dirty="0">
                <a:latin typeface="Trebuchet MS" pitchFamily="34" charset="0"/>
                <a:sym typeface="Gill Sans" charset="0"/>
              </a:rPr>
              <a:t>Materials Technology</a:t>
            </a:r>
            <a:r>
              <a:rPr lang="pl-PL" sz="1575" b="1" i="1" dirty="0">
                <a:latin typeface="Trebuchet MS" pitchFamily="34" charset="0"/>
                <a:sym typeface="Gill Sans" charset="0"/>
              </a:rPr>
              <a:t>)</a:t>
            </a:r>
            <a:endParaRPr lang="en-US" sz="1575" b="1" i="1" dirty="0">
              <a:latin typeface="Trebuchet MS" pitchFamily="34" charset="0"/>
              <a:sym typeface="Gill Sans" charset="0"/>
            </a:endParaRPr>
          </a:p>
          <a:p>
            <a:pPr marL="257175" indent="-257175">
              <a:lnSpc>
                <a:spcPct val="120000"/>
              </a:lnSpc>
              <a:buClr>
                <a:srgbClr val="333399"/>
              </a:buClr>
              <a:buFont typeface="Wingdings" panose="05000000000000000000" pitchFamily="2" charset="2"/>
              <a:buChar char="§"/>
              <a:defRPr/>
            </a:pPr>
            <a:r>
              <a:rPr lang="pl-PL" sz="1575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  <a:sym typeface="Gill Sans" charset="0"/>
              </a:rPr>
              <a:t>Nowe reakcje (syntezy)</a:t>
            </a:r>
            <a:r>
              <a:rPr lang="pl-PL" sz="1575" b="1" dirty="0">
                <a:latin typeface="Trebuchet MS" pitchFamily="34" charset="0"/>
                <a:sym typeface="Gill Sans" charset="0"/>
              </a:rPr>
              <a:t> chemiczne i inżynieria chemiczna  </a:t>
            </a:r>
            <a:r>
              <a:rPr lang="pl-PL" sz="1575" b="1" i="1" dirty="0">
                <a:latin typeface="Trebuchet MS" pitchFamily="34" charset="0"/>
                <a:sym typeface="Gill Sans" charset="0"/>
              </a:rPr>
              <a:t>(</a:t>
            </a:r>
            <a:r>
              <a:rPr lang="en-US" sz="1575" b="1" i="1" dirty="0">
                <a:latin typeface="Trebuchet MS" pitchFamily="34" charset="0"/>
                <a:sym typeface="Gill Sans" charset="0"/>
              </a:rPr>
              <a:t>Reaction and</a:t>
            </a:r>
            <a:r>
              <a:rPr lang="pl-PL" sz="1575" b="1" i="1" dirty="0">
                <a:latin typeface="Trebuchet MS" pitchFamily="34" charset="0"/>
                <a:sym typeface="Gill Sans" charset="0"/>
              </a:rPr>
              <a:t> </a:t>
            </a:r>
            <a:r>
              <a:rPr lang="en-US" sz="1575" b="1" i="1" dirty="0">
                <a:latin typeface="Trebuchet MS" pitchFamily="34" charset="0"/>
                <a:sym typeface="Gill Sans" charset="0"/>
              </a:rPr>
              <a:t>Process Design</a:t>
            </a:r>
            <a:r>
              <a:rPr lang="pl-PL" sz="1575" b="1" i="1" dirty="0">
                <a:latin typeface="Trebuchet MS" pitchFamily="34" charset="0"/>
                <a:sym typeface="Gill Sans" charset="0"/>
              </a:rPr>
              <a:t>)</a:t>
            </a:r>
            <a:r>
              <a:rPr lang="en-US" sz="1575" b="1" dirty="0">
                <a:latin typeface="Trebuchet MS" pitchFamily="34" charset="0"/>
                <a:sym typeface="Gill Sans" charset="0"/>
              </a:rPr>
              <a:t> </a:t>
            </a:r>
            <a:endParaRPr lang="pl-PL" sz="1575" b="1" dirty="0">
              <a:latin typeface="Trebuchet MS" pitchFamily="34" charset="0"/>
              <a:sym typeface="Gill Sans" charset="0"/>
            </a:endParaRPr>
          </a:p>
          <a:p>
            <a:pPr marL="257175" indent="-257175">
              <a:lnSpc>
                <a:spcPct val="120000"/>
              </a:lnSpc>
              <a:buClr>
                <a:srgbClr val="333399"/>
              </a:buClr>
              <a:buFont typeface="Wingdings" panose="05000000000000000000" pitchFamily="2" charset="2"/>
              <a:buChar char="§"/>
              <a:defRPr/>
            </a:pPr>
            <a:r>
              <a:rPr lang="pl-PL" sz="1575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  <a:sym typeface="Gill Sans" charset="0"/>
              </a:rPr>
              <a:t>Biotechnologia przemysłowa</a:t>
            </a:r>
            <a:r>
              <a:rPr lang="pl-PL" sz="1575" b="1" dirty="0">
                <a:latin typeface="Trebuchet MS" pitchFamily="34" charset="0"/>
                <a:sym typeface="Gill Sans" charset="0"/>
              </a:rPr>
              <a:t> </a:t>
            </a:r>
            <a:r>
              <a:rPr lang="pl-PL" sz="1575" b="1" i="1" dirty="0">
                <a:latin typeface="Trebuchet MS" pitchFamily="34" charset="0"/>
                <a:sym typeface="Gill Sans" charset="0"/>
              </a:rPr>
              <a:t>(</a:t>
            </a:r>
            <a:r>
              <a:rPr lang="en-US" sz="1575" b="1" i="1" dirty="0">
                <a:latin typeface="Trebuchet MS" pitchFamily="34" charset="0"/>
                <a:sym typeface="Gill Sans" charset="0"/>
              </a:rPr>
              <a:t>Industrial</a:t>
            </a:r>
            <a:r>
              <a:rPr lang="pl-PL" sz="1575" b="1" i="1" dirty="0">
                <a:latin typeface="Trebuchet MS" pitchFamily="34" charset="0"/>
                <a:sym typeface="Gill Sans" charset="0"/>
              </a:rPr>
              <a:t> </a:t>
            </a:r>
            <a:r>
              <a:rPr lang="en-US" sz="1575" b="1" i="1" dirty="0">
                <a:latin typeface="Trebuchet MS" pitchFamily="34" charset="0"/>
                <a:sym typeface="Gill Sans" charset="0"/>
              </a:rPr>
              <a:t>Biotechnology</a:t>
            </a:r>
            <a:r>
              <a:rPr lang="pl-PL" sz="1575" b="1" i="1" dirty="0">
                <a:latin typeface="Trebuchet MS" pitchFamily="34" charset="0"/>
                <a:sym typeface="Gill Sans" charset="0"/>
              </a:rPr>
              <a:t>)</a:t>
            </a:r>
            <a:endParaRPr lang="pl-PL" sz="1575" b="1" dirty="0">
              <a:solidFill>
                <a:srgbClr val="A50021"/>
              </a:solidFill>
              <a:latin typeface="Trebuchet MS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9792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366" y="373306"/>
            <a:ext cx="1944216" cy="860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zaokrąglony 3"/>
          <p:cNvSpPr/>
          <p:nvPr/>
        </p:nvSpPr>
        <p:spPr>
          <a:xfrm>
            <a:off x="318326" y="1601994"/>
            <a:ext cx="7982705" cy="469640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2000"/>
          </a:p>
        </p:txBody>
      </p:sp>
      <p:sp>
        <p:nvSpPr>
          <p:cNvPr id="5" name="Prostokąt 4"/>
          <p:cNvSpPr/>
          <p:nvPr/>
        </p:nvSpPr>
        <p:spPr>
          <a:xfrm>
            <a:off x="1259632" y="1619508"/>
            <a:ext cx="6355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 err="1" smtClean="0"/>
              <a:t>Biosurowce</a:t>
            </a:r>
            <a:r>
              <a:rPr lang="pl-PL" b="1" dirty="0" smtClean="0"/>
              <a:t> i żywność dla świadomych konsumentów</a:t>
            </a:r>
            <a:endParaRPr lang="pl-PL" b="1" dirty="0"/>
          </a:p>
        </p:txBody>
      </p:sp>
      <p:sp>
        <p:nvSpPr>
          <p:cNvPr id="6" name="Prostokąt 5"/>
          <p:cNvSpPr/>
          <p:nvPr/>
        </p:nvSpPr>
        <p:spPr>
          <a:xfrm>
            <a:off x="815276" y="1744004"/>
            <a:ext cx="7451931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l-PL" dirty="0"/>
          </a:p>
          <a:p>
            <a:pPr marL="228600" indent="-228600" algn="just">
              <a:buAutoNum type="arabicPeriod"/>
            </a:pPr>
            <a:r>
              <a:rPr lang="pl-PL" sz="1400" b="1" dirty="0" smtClean="0"/>
              <a:t>Bezpieczne </a:t>
            </a:r>
            <a:r>
              <a:rPr lang="pl-PL" sz="1400" b="1" dirty="0" err="1" smtClean="0"/>
              <a:t>bioprodukty</a:t>
            </a:r>
            <a:r>
              <a:rPr lang="pl-PL" sz="1400" b="1" dirty="0" smtClean="0"/>
              <a:t> i zdrowa żywność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pl-PL" sz="1400" dirty="0" smtClean="0"/>
              <a:t>Produkcja </a:t>
            </a:r>
            <a:r>
              <a:rPr lang="pl-PL" sz="1400" dirty="0" err="1" smtClean="0"/>
              <a:t>bioproduktów</a:t>
            </a:r>
            <a:r>
              <a:rPr lang="pl-PL" sz="1400" dirty="0" smtClean="0"/>
              <a:t> i zdrowiej żywności oraz żywności funkcjonalnej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pl-PL" sz="1400" dirty="0" smtClean="0"/>
              <a:t>Bezpieczeństwo żywności 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pl-PL" sz="1400" dirty="0" smtClean="0"/>
              <a:t>Rośliny odporne na zmiany klimatu</a:t>
            </a:r>
          </a:p>
          <a:p>
            <a:pPr algn="just"/>
            <a:r>
              <a:rPr lang="pl-PL" sz="1400" b="1" dirty="0" smtClean="0"/>
              <a:t>2. Nowoczesne technologie produkcji żywności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pl-PL" sz="1400" dirty="0" err="1" smtClean="0"/>
              <a:t>Bio</a:t>
            </a:r>
            <a:r>
              <a:rPr lang="pl-PL" sz="1400" dirty="0" smtClean="0"/>
              <a:t>- i nanotechnologie, biologia molekularna i chemia spożywcza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pl-PL" sz="1400" dirty="0" smtClean="0"/>
              <a:t>Systemy klasy ICT </a:t>
            </a:r>
            <a:r>
              <a:rPr lang="pl-PL" sz="1400" dirty="0" err="1" smtClean="0"/>
              <a:t>traceability</a:t>
            </a:r>
            <a:r>
              <a:rPr lang="pl-PL" sz="1400" dirty="0" smtClean="0"/>
              <a:t> w bezpieczeństwie produkcji żywności, zarządzaniu produkcją, wspomaganiu decyzji i automatyzacji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pl-PL" sz="1400" dirty="0" smtClean="0"/>
              <a:t>E-rolnictwo</a:t>
            </a:r>
          </a:p>
          <a:p>
            <a:pPr algn="just"/>
            <a:r>
              <a:rPr lang="pl-PL" sz="1400" b="1" dirty="0" smtClean="0"/>
              <a:t>3. Innowacyjne metody sprzedaży i dystrybucji </a:t>
            </a:r>
            <a:r>
              <a:rPr lang="pl-PL" sz="1400" b="1" dirty="0" smtClean="0"/>
              <a:t>wysokojakościowej </a:t>
            </a:r>
            <a:r>
              <a:rPr lang="pl-PL" sz="1400" b="1" dirty="0" smtClean="0"/>
              <a:t>żywności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pl-PL" sz="1400" dirty="0" smtClean="0"/>
              <a:t>Marketing wysokiej jakości żywności i surowców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pl-PL" sz="1400" dirty="0" smtClean="0"/>
              <a:t>Innowacyjne łańcuchy produkcji i dystrybucji żywności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pl-PL" sz="1400" dirty="0" smtClean="0"/>
              <a:t>Opakowania dla żywności i food design</a:t>
            </a:r>
          </a:p>
          <a:p>
            <a:pPr algn="just"/>
            <a:r>
              <a:rPr lang="pl-PL" sz="1400" b="1" dirty="0" smtClean="0"/>
              <a:t>4. Ekologiczna produkcja żywności i zagospodarowanie odpadów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pl-PL" sz="1400" dirty="0" smtClean="0"/>
              <a:t>Ekologiczne środki ochrony roślin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pl-PL" sz="1400" dirty="0" err="1" smtClean="0"/>
              <a:t>Biogospodarka</a:t>
            </a:r>
            <a:r>
              <a:rPr lang="pl-PL" sz="1400" dirty="0" smtClean="0"/>
              <a:t>, w tym innowacyjne produkty naturalne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pl-PL" sz="1400" dirty="0" smtClean="0"/>
              <a:t>Zagospodarowanie odpadów produkcyjnych i </a:t>
            </a:r>
            <a:r>
              <a:rPr lang="pl-PL" sz="1400" dirty="0" err="1" smtClean="0"/>
              <a:t>upcykling</a:t>
            </a:r>
            <a:endParaRPr lang="pl-PL" sz="1400" dirty="0" smtClean="0"/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pl-PL" sz="1400" dirty="0" smtClean="0"/>
              <a:t>Gospodarka paliwowo-energetyczna oparta na </a:t>
            </a:r>
            <a:r>
              <a:rPr lang="pl-PL" sz="1400" dirty="0" err="1" smtClean="0"/>
              <a:t>agrobiomasie</a:t>
            </a:r>
            <a:endParaRPr lang="pl-PL" sz="1400" dirty="0" smtClean="0"/>
          </a:p>
          <a:p>
            <a:pPr algn="just"/>
            <a:r>
              <a:rPr lang="pl-PL" sz="1400" b="1" dirty="0" smtClean="0"/>
              <a:t>5</a:t>
            </a:r>
            <a:r>
              <a:rPr lang="pl-PL" sz="1400" dirty="0" smtClean="0"/>
              <a:t>. </a:t>
            </a:r>
            <a:r>
              <a:rPr lang="pl-PL" sz="1400" b="1" dirty="0" smtClean="0"/>
              <a:t>Przygotowanie i profesjonalizacja kadr dla obszaru specjalizacji</a:t>
            </a:r>
            <a:endParaRPr lang="pl-PL" sz="1400" b="1" dirty="0"/>
          </a:p>
        </p:txBody>
      </p:sp>
      <p:sp>
        <p:nvSpPr>
          <p:cNvPr id="14" name="Tytuł 2"/>
          <p:cNvSpPr txBox="1">
            <a:spLocks/>
          </p:cNvSpPr>
          <p:nvPr/>
        </p:nvSpPr>
        <p:spPr bwMode="auto">
          <a:xfrm>
            <a:off x="1691680" y="344831"/>
            <a:ext cx="5699125" cy="101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pl-PL" altLang="pl-PL" sz="20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Regionalne Inteligentne Specjalizacje</a:t>
            </a:r>
            <a:br>
              <a:rPr lang="pl-PL" altLang="pl-PL" sz="2000" dirty="0" smtClean="0">
                <a:solidFill>
                  <a:schemeClr val="tx2"/>
                </a:solidFill>
                <a:latin typeface="Arial" charset="0"/>
                <a:cs typeface="Arial" charset="0"/>
              </a:rPr>
            </a:br>
            <a:r>
              <a:rPr lang="pl-PL" altLang="pl-PL" sz="20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wpisujące się w działania WCZT</a:t>
            </a:r>
          </a:p>
        </p:txBody>
      </p:sp>
    </p:spTree>
    <p:extLst>
      <p:ext uri="{BB962C8B-B14F-4D97-AF65-F5344CB8AC3E}">
        <p14:creationId xmlns:p14="http://schemas.microsoft.com/office/powerpoint/2010/main" val="150081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366" y="373306"/>
            <a:ext cx="1944216" cy="860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rostokąt zaokrąglony 6"/>
          <p:cNvSpPr/>
          <p:nvPr/>
        </p:nvSpPr>
        <p:spPr>
          <a:xfrm>
            <a:off x="976846" y="1292352"/>
            <a:ext cx="7128792" cy="494496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/>
          <p:cNvSpPr/>
          <p:nvPr/>
        </p:nvSpPr>
        <p:spPr>
          <a:xfrm>
            <a:off x="1321206" y="1292352"/>
            <a:ext cx="6717583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      Przemysł jutra</a:t>
            </a:r>
          </a:p>
          <a:p>
            <a:pPr algn="just"/>
            <a:endParaRPr lang="pl-PL" b="1" u="sng" dirty="0" smtClean="0"/>
          </a:p>
          <a:p>
            <a:pPr marL="228600" indent="-228600" algn="just">
              <a:buAutoNum type="arabicPeriod"/>
            </a:pPr>
            <a:r>
              <a:rPr lang="pl-PL" sz="1400" b="1" u="sng" dirty="0" smtClean="0"/>
              <a:t>Wyspecjalizowane technologie</a:t>
            </a:r>
            <a:r>
              <a:rPr lang="pl-PL" sz="1400" b="1" dirty="0" smtClean="0"/>
              <a:t>, maszyny, urządzenia i ich elementy dla przemysłu rolno-spożywczego, wyposażenia wnętrz i transportowego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l-PL" sz="1400" dirty="0" smtClean="0"/>
              <a:t>Nowe technologie i materiały dla maszyn, urządzeń i środków transportu, w tym </a:t>
            </a:r>
            <a:r>
              <a:rPr lang="pl-PL" sz="1400" u="sng" dirty="0" smtClean="0"/>
              <a:t>nanotechnologie oraz materiały </a:t>
            </a:r>
            <a:r>
              <a:rPr lang="pl-PL" sz="1400" u="sng" dirty="0" err="1" smtClean="0"/>
              <a:t>nano</a:t>
            </a:r>
            <a:r>
              <a:rPr lang="pl-PL" sz="1400" u="sng" dirty="0" smtClean="0"/>
              <a:t>- i </a:t>
            </a:r>
            <a:r>
              <a:rPr lang="pl-PL" sz="1400" u="sng" dirty="0" err="1" smtClean="0"/>
              <a:t>mezoskopowe</a:t>
            </a:r>
            <a:endParaRPr lang="pl-PL" sz="1400" u="sng" dirty="0" smtClean="0"/>
          </a:p>
          <a:p>
            <a:pPr lvl="1" algn="just"/>
            <a:endParaRPr lang="pl-PL" sz="1400" dirty="0" smtClean="0"/>
          </a:p>
          <a:p>
            <a:pPr algn="just"/>
            <a:r>
              <a:rPr lang="pl-PL" sz="1400" b="1" dirty="0" smtClean="0"/>
              <a:t>2. </a:t>
            </a:r>
            <a:r>
              <a:rPr lang="pl-PL" sz="1400" b="1" dirty="0" err="1" smtClean="0"/>
              <a:t>Ekoinnowacyjne</a:t>
            </a:r>
            <a:r>
              <a:rPr lang="pl-PL" sz="1400" b="1" dirty="0" smtClean="0"/>
              <a:t> środki transportu samochodowego i powietrznego oraz pojazdy i systemy komunikacji publicznej</a:t>
            </a:r>
          </a:p>
          <a:p>
            <a:pPr algn="just"/>
            <a:endParaRPr lang="pl-PL" sz="1400" dirty="0" smtClean="0"/>
          </a:p>
          <a:p>
            <a:pPr algn="just"/>
            <a:r>
              <a:rPr lang="pl-PL" sz="1400" b="1" dirty="0" smtClean="0"/>
              <a:t>3. </a:t>
            </a:r>
            <a:r>
              <a:rPr lang="pl-PL" sz="1400" b="1" dirty="0" err="1" smtClean="0"/>
              <a:t>Zautomatycznowane</a:t>
            </a:r>
            <a:r>
              <a:rPr lang="pl-PL" sz="1400" b="1" dirty="0" smtClean="0"/>
              <a:t>, zrównoważone i zoptymalizowane procesy produkcyjne oraz sterowania i monitorowania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l-PL" sz="1400" dirty="0" smtClean="0"/>
              <a:t>Procesy specjalne – m.in. obróbka cieplna, </a:t>
            </a:r>
            <a:r>
              <a:rPr lang="pl-PL" sz="1400" dirty="0" err="1" smtClean="0"/>
              <a:t>termiomechniczna</a:t>
            </a:r>
            <a:r>
              <a:rPr lang="pl-PL" sz="1400" dirty="0" smtClean="0"/>
              <a:t>, galwaniczna, spawalnictwo, obróbka plastyczna oraz metalurgia proszków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l-PL" sz="1400" dirty="0" smtClean="0"/>
              <a:t>Innowacyjne procesy w przemyśle chemicznym (katalityczne, membranowe, niskoemisyjne i bezodpadowe)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pl-PL" sz="1400" dirty="0" smtClean="0"/>
          </a:p>
          <a:p>
            <a:pPr algn="just"/>
            <a:r>
              <a:rPr lang="pl-PL" sz="1400" b="1" dirty="0" smtClean="0"/>
              <a:t>4. Materiały z recyklingu i odzysku</a:t>
            </a:r>
          </a:p>
          <a:p>
            <a:pPr algn="just"/>
            <a:endParaRPr lang="pl-PL" sz="1400" b="1" dirty="0" smtClean="0"/>
          </a:p>
          <a:p>
            <a:pPr algn="just"/>
            <a:r>
              <a:rPr lang="pl-PL" sz="1400" b="1" dirty="0" smtClean="0"/>
              <a:t>5. Przygotowanie i profesjonalizacja kadr dla obszaru specjalizacji</a:t>
            </a:r>
            <a:endParaRPr lang="pl-PL" sz="1400" b="1" dirty="0"/>
          </a:p>
        </p:txBody>
      </p:sp>
      <p:sp>
        <p:nvSpPr>
          <p:cNvPr id="14" name="Tytuł 2"/>
          <p:cNvSpPr txBox="1">
            <a:spLocks/>
          </p:cNvSpPr>
          <p:nvPr/>
        </p:nvSpPr>
        <p:spPr bwMode="auto">
          <a:xfrm>
            <a:off x="1691680" y="344831"/>
            <a:ext cx="5699125" cy="101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pl-PL" altLang="pl-PL" sz="20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Regionalne Inteligentne Specjalizacje</a:t>
            </a:r>
            <a:br>
              <a:rPr lang="pl-PL" altLang="pl-PL" sz="2000" dirty="0" smtClean="0">
                <a:solidFill>
                  <a:schemeClr val="tx2"/>
                </a:solidFill>
                <a:latin typeface="Arial" charset="0"/>
                <a:cs typeface="Arial" charset="0"/>
              </a:rPr>
            </a:br>
            <a:r>
              <a:rPr lang="pl-PL" altLang="pl-PL" sz="20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wpisujące się w działania WCZT</a:t>
            </a:r>
          </a:p>
        </p:txBody>
      </p:sp>
    </p:spTree>
    <p:extLst>
      <p:ext uri="{BB962C8B-B14F-4D97-AF65-F5344CB8AC3E}">
        <p14:creationId xmlns:p14="http://schemas.microsoft.com/office/powerpoint/2010/main" val="136953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zaokrąglony 12"/>
          <p:cNvSpPr/>
          <p:nvPr/>
        </p:nvSpPr>
        <p:spPr>
          <a:xfrm>
            <a:off x="941306" y="1844824"/>
            <a:ext cx="7096168" cy="39407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366" y="373306"/>
            <a:ext cx="1944216" cy="860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Prostokąt 11"/>
          <p:cNvSpPr/>
          <p:nvPr/>
        </p:nvSpPr>
        <p:spPr>
          <a:xfrm>
            <a:off x="1173953" y="1968518"/>
            <a:ext cx="7868056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600" b="1" dirty="0" smtClean="0"/>
              <a:t>      </a:t>
            </a:r>
            <a:r>
              <a:rPr lang="pl-PL" b="1" dirty="0" smtClean="0"/>
              <a:t>	Wnętrza przyszłości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pl-PL" sz="1400" b="1" dirty="0" smtClean="0"/>
              <a:t>Specjalistyczne i spersonalizowane meble i artykuły wyposażenia wnętrz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 smtClean="0"/>
              <a:t>Wysokiej jakości surowce i komponenty do produkcji mebli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 smtClean="0"/>
              <a:t>Meble tworzone z regionalnych surowców, komponentów i półproduktów</a:t>
            </a:r>
          </a:p>
          <a:p>
            <a:pPr>
              <a:lnSpc>
                <a:spcPct val="150000"/>
              </a:lnSpc>
            </a:pPr>
            <a:r>
              <a:rPr lang="pl-PL" sz="1400" b="1" dirty="0" smtClean="0"/>
              <a:t>2. Nowe zastosowania technologii i materiałów 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 smtClean="0"/>
              <a:t>Technologie energooszczędne 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 smtClean="0"/>
              <a:t>Technologie przetwórstwa papieru i drewna, w tym produkcji opakowań</a:t>
            </a:r>
          </a:p>
          <a:p>
            <a:pPr>
              <a:lnSpc>
                <a:spcPct val="150000"/>
              </a:lnSpc>
            </a:pPr>
            <a:r>
              <a:rPr lang="pl-PL" sz="1400" b="1" dirty="0" smtClean="0"/>
              <a:t>3. Wzornictwo przemysłowe i innowacje oparte o design</a:t>
            </a:r>
          </a:p>
          <a:p>
            <a:pPr>
              <a:lnSpc>
                <a:spcPct val="150000"/>
              </a:lnSpc>
            </a:pPr>
            <a:r>
              <a:rPr lang="pl-PL" sz="1400" b="1" dirty="0" smtClean="0"/>
              <a:t>4. Recykling i </a:t>
            </a:r>
            <a:r>
              <a:rPr lang="pl-PL" sz="1400" b="1" dirty="0" err="1" smtClean="0"/>
              <a:t>upckling</a:t>
            </a:r>
            <a:r>
              <a:rPr lang="pl-PL" sz="1400" b="1" dirty="0" smtClean="0"/>
              <a:t> w produkcji mebli i wyposażenia wnętrz</a:t>
            </a:r>
          </a:p>
          <a:p>
            <a:pPr>
              <a:lnSpc>
                <a:spcPct val="150000"/>
              </a:lnSpc>
            </a:pPr>
            <a:r>
              <a:rPr lang="pl-PL" sz="1400" b="1" dirty="0" smtClean="0"/>
              <a:t>5. Przygotowanie i profesjonalizacja kadr dla obszaru specjalizacji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400" dirty="0" smtClean="0"/>
          </a:p>
        </p:txBody>
      </p:sp>
      <p:sp>
        <p:nvSpPr>
          <p:cNvPr id="14" name="Tytuł 2"/>
          <p:cNvSpPr txBox="1">
            <a:spLocks/>
          </p:cNvSpPr>
          <p:nvPr/>
        </p:nvSpPr>
        <p:spPr bwMode="auto">
          <a:xfrm>
            <a:off x="1691680" y="344831"/>
            <a:ext cx="5699125" cy="101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pl-PL" altLang="pl-PL" sz="20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Regionalne Inteligentne Specjalizacje</a:t>
            </a:r>
            <a:br>
              <a:rPr lang="pl-PL" altLang="pl-PL" sz="2000" dirty="0" smtClean="0">
                <a:solidFill>
                  <a:schemeClr val="tx2"/>
                </a:solidFill>
                <a:latin typeface="Arial" charset="0"/>
                <a:cs typeface="Arial" charset="0"/>
              </a:rPr>
            </a:br>
            <a:r>
              <a:rPr lang="pl-PL" altLang="pl-PL" sz="20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wpisujące się w działania WCZT</a:t>
            </a:r>
          </a:p>
        </p:txBody>
      </p:sp>
    </p:spTree>
    <p:extLst>
      <p:ext uri="{BB962C8B-B14F-4D97-AF65-F5344CB8AC3E}">
        <p14:creationId xmlns:p14="http://schemas.microsoft.com/office/powerpoint/2010/main" val="303090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366" y="373306"/>
            <a:ext cx="1944216" cy="860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rostokąt zaokrąglony 7"/>
          <p:cNvSpPr/>
          <p:nvPr/>
        </p:nvSpPr>
        <p:spPr>
          <a:xfrm>
            <a:off x="1004224" y="2132856"/>
            <a:ext cx="7096168" cy="24482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2051720" y="2255864"/>
            <a:ext cx="55224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Nowoczesne technologie medyczne</a:t>
            </a:r>
            <a:endParaRPr lang="pl-PL" b="1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1275944" y="2748203"/>
            <a:ext cx="655272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pl-PL" sz="1400" b="1" dirty="0" smtClean="0"/>
              <a:t>Medycyna spersonalizowana </a:t>
            </a:r>
          </a:p>
          <a:p>
            <a:pPr marL="228600" indent="-228600">
              <a:buAutoNum type="arabicPeriod"/>
            </a:pPr>
            <a:endParaRPr lang="pl-PL" sz="1400" b="1" dirty="0" smtClean="0"/>
          </a:p>
          <a:p>
            <a:pPr marL="228600" indent="-228600">
              <a:buAutoNum type="arabicPeriod"/>
            </a:pPr>
            <a:r>
              <a:rPr lang="pl-PL" sz="1400" b="1" dirty="0" smtClean="0"/>
              <a:t>Produkty, usługi i nowe technologie związane z profilaktyką, diagnostyką i terapią chorób cywilizacyjnych oraz chorób rzadkich</a:t>
            </a:r>
          </a:p>
          <a:p>
            <a:pPr marL="228600" indent="-228600">
              <a:buAutoNum type="arabicPeriod"/>
            </a:pPr>
            <a:endParaRPr lang="pl-PL" sz="1400" b="1" dirty="0" smtClean="0"/>
          </a:p>
          <a:p>
            <a:pPr marL="228600" indent="-228600">
              <a:buAutoNum type="arabicPeriod"/>
            </a:pPr>
            <a:r>
              <a:rPr lang="pl-PL" sz="1400" b="1" dirty="0" smtClean="0"/>
              <a:t>Nowe metody wspomagające decyzje diagnostyczne i lecznicze z wykorzystaniem ICT i Big Data</a:t>
            </a:r>
            <a:endParaRPr lang="pl-PL" sz="1400" b="1" dirty="0"/>
          </a:p>
        </p:txBody>
      </p:sp>
      <p:sp>
        <p:nvSpPr>
          <p:cNvPr id="14" name="Tytuł 2"/>
          <p:cNvSpPr txBox="1">
            <a:spLocks/>
          </p:cNvSpPr>
          <p:nvPr/>
        </p:nvSpPr>
        <p:spPr bwMode="auto">
          <a:xfrm>
            <a:off x="1691680" y="344831"/>
            <a:ext cx="5699125" cy="101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pl-PL" altLang="pl-PL" sz="20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Regionalne Inteligentne Specjalizacje</a:t>
            </a:r>
            <a:br>
              <a:rPr lang="pl-PL" altLang="pl-PL" sz="2000" dirty="0" smtClean="0">
                <a:solidFill>
                  <a:schemeClr val="tx2"/>
                </a:solidFill>
                <a:latin typeface="Arial" charset="0"/>
                <a:cs typeface="Arial" charset="0"/>
              </a:rPr>
            </a:br>
            <a:r>
              <a:rPr lang="pl-PL" altLang="pl-PL" sz="20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wpisujące się w działania WCZT</a:t>
            </a:r>
          </a:p>
        </p:txBody>
      </p:sp>
      <p:sp>
        <p:nvSpPr>
          <p:cNvPr id="7" name="Prostokąt zaokrąglony 6"/>
          <p:cNvSpPr/>
          <p:nvPr/>
        </p:nvSpPr>
        <p:spPr>
          <a:xfrm>
            <a:off x="1165449" y="5033640"/>
            <a:ext cx="6408712" cy="89395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/>
          <p:cNvSpPr/>
          <p:nvPr/>
        </p:nvSpPr>
        <p:spPr>
          <a:xfrm>
            <a:off x="1329914" y="4921688"/>
            <a:ext cx="6408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16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600" b="1" dirty="0" smtClean="0">
                <a:latin typeface="+mn-lt"/>
              </a:rPr>
              <a:t>Materiały stomatologiczne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600" b="1" i="1" dirty="0" smtClean="0">
                <a:latin typeface="+mn-lt"/>
              </a:rPr>
              <a:t>„Fine chemicals” </a:t>
            </a:r>
            <a:r>
              <a:rPr lang="pl-PL" sz="1600" b="1" dirty="0" smtClean="0">
                <a:latin typeface="+mn-lt"/>
              </a:rPr>
              <a:t>dla </a:t>
            </a:r>
            <a:r>
              <a:rPr lang="pl-PL" sz="1600" b="1" dirty="0" smtClean="0">
                <a:latin typeface="+mn-lt"/>
              </a:rPr>
              <a:t>farmacji</a:t>
            </a:r>
            <a:endParaRPr lang="pl-PL" sz="1600" b="1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123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"/>
          <p:cNvSpPr>
            <a:spLocks/>
          </p:cNvSpPr>
          <p:nvPr/>
        </p:nvSpPr>
        <p:spPr bwMode="auto">
          <a:xfrm>
            <a:off x="1453155" y="1297485"/>
            <a:ext cx="6550819" cy="30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816218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Pct val="85000"/>
            </a:pPr>
            <a:endParaRPr lang="pl-PL" altLang="pl-PL" sz="2475" b="1" dirty="0">
              <a:solidFill>
                <a:srgbClr val="002060"/>
              </a:solidFill>
              <a:latin typeface="Aller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845588" y="2457774"/>
            <a:ext cx="8019891" cy="378177"/>
          </a:xfrm>
          <a:prstGeom prst="rect">
            <a:avLst/>
          </a:prstGeom>
        </p:spPr>
        <p:txBody>
          <a:bodyPr wrap="square" lIns="51425" tIns="25716" rIns="51425" bIns="25716">
            <a:spAutoFit/>
          </a:bodyPr>
          <a:lstStyle/>
          <a:p>
            <a:pPr algn="ctr">
              <a:lnSpc>
                <a:spcPct val="130000"/>
              </a:lnSpc>
              <a:spcBef>
                <a:spcPct val="20000"/>
              </a:spcBef>
              <a:defRPr/>
            </a:pPr>
            <a:endParaRPr lang="pl-PL" sz="1631" b="1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1" name="Rectangle 3"/>
          <p:cNvSpPr>
            <a:spLocks/>
          </p:cNvSpPr>
          <p:nvPr/>
        </p:nvSpPr>
        <p:spPr bwMode="auto">
          <a:xfrm>
            <a:off x="611560" y="1627965"/>
            <a:ext cx="7683435" cy="41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171450" indent="-171450" algn="just">
              <a:lnSpc>
                <a:spcPct val="90000"/>
              </a:lnSpc>
              <a:spcBef>
                <a:spcPts val="1181"/>
              </a:spcBef>
              <a:buSzPct val="117000"/>
              <a:buBlip>
                <a:blip r:embed="rId3"/>
              </a:buBlip>
            </a:pP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Integracja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poznańskiego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środowiska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naukowego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w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obszarze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zaawansowanych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technologii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– </a:t>
            </a:r>
            <a:r>
              <a:rPr lang="en-US" dirty="0" err="1">
                <a:solidFill>
                  <a:srgbClr val="FF0000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Materiały</a:t>
            </a:r>
            <a:r>
              <a:rPr lang="en-US" dirty="0">
                <a:solidFill>
                  <a:srgbClr val="FF0000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i</a:t>
            </a:r>
            <a:r>
              <a:rPr lang="en-US" dirty="0">
                <a:solidFill>
                  <a:srgbClr val="FF0000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Biomateriały</a:t>
            </a:r>
            <a:r>
              <a:rPr lang="en-US" dirty="0">
                <a:solidFill>
                  <a:srgbClr val="FF0000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z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zamiarem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przekształcenia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Konsorcjum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w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Europejskie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Centrum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Badawcze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Podstawą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Konsorcjum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jest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multidyscyplinarny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charakter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odkryć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naukowych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w</a:t>
            </a:r>
            <a:r>
              <a:rPr lang="pl-PL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obszarze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nauk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ścisłych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,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przyrodniczych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i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technicznych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prowadzących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do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opracowania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nowoczesnych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technologii</a:t>
            </a:r>
            <a:endParaRPr lang="pl-PL" dirty="0">
              <a:solidFill>
                <a:srgbClr val="304049"/>
              </a:solidFill>
              <a:latin typeface="Aller" charset="0"/>
              <a:ea typeface="ＭＳ Ｐゴシック" charset="0"/>
              <a:cs typeface="Aller" charset="0"/>
              <a:sym typeface="Aller" charset="0"/>
            </a:endParaRPr>
          </a:p>
          <a:p>
            <a:pPr marL="171450" indent="-171450" algn="just">
              <a:lnSpc>
                <a:spcPct val="90000"/>
              </a:lnSpc>
              <a:spcBef>
                <a:spcPts val="1181"/>
              </a:spcBef>
              <a:buSzPct val="117000"/>
              <a:buBlip>
                <a:blip r:embed="rId3"/>
              </a:buBlip>
            </a:pPr>
            <a:r>
              <a:rPr lang="pl-PL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Specyfiką programu badawczego WCZT jest koncentracja na opracowaniu technologii w oparciu o </a:t>
            </a:r>
            <a:r>
              <a:rPr lang="pl-PL" dirty="0">
                <a:solidFill>
                  <a:srgbClr val="FF0000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odkrycia naukowe powstałe w zespołach </a:t>
            </a:r>
            <a:r>
              <a:rPr lang="pl-PL" dirty="0" smtClean="0">
                <a:solidFill>
                  <a:srgbClr val="FF0000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konsorcjantów i (współpracujących </a:t>
            </a:r>
            <a:r>
              <a:rPr lang="pl-PL" dirty="0">
                <a:solidFill>
                  <a:srgbClr val="FF0000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z nimi polskich i zagranicznych </a:t>
            </a:r>
            <a:r>
              <a:rPr lang="pl-PL" dirty="0" smtClean="0">
                <a:solidFill>
                  <a:srgbClr val="FF0000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naukowców) wspólnie z ośrodkami badawczym</a:t>
            </a:r>
            <a:r>
              <a:rPr lang="pl-PL" dirty="0" smtClean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i </a:t>
            </a:r>
            <a:r>
              <a:rPr lang="pl-PL" dirty="0" smtClean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B+R </a:t>
            </a:r>
            <a:r>
              <a:rPr lang="pl-PL" dirty="0" smtClean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koncernów i firm innowacyjnych</a:t>
            </a:r>
            <a:endParaRPr lang="en-US" dirty="0">
              <a:solidFill>
                <a:srgbClr val="304049"/>
              </a:solidFill>
              <a:latin typeface="Aller" charset="0"/>
              <a:ea typeface="ＭＳ Ｐゴシック" charset="0"/>
              <a:cs typeface="Aller" charset="0"/>
              <a:sym typeface="Aller" charset="0"/>
            </a:endParaRPr>
          </a:p>
          <a:p>
            <a:pPr marL="171450" indent="-171450" algn="just">
              <a:lnSpc>
                <a:spcPct val="90000"/>
              </a:lnSpc>
              <a:spcBef>
                <a:spcPts val="1181"/>
              </a:spcBef>
              <a:buSzPct val="117000"/>
              <a:buBlip>
                <a:blip r:embed="rId3"/>
              </a:buBlip>
            </a:pPr>
            <a:r>
              <a:rPr lang="pl-PL" dirty="0" smtClean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Synergia nauki z biznesem</a:t>
            </a:r>
          </a:p>
          <a:p>
            <a:pPr marL="171450" indent="-171450" algn="just">
              <a:lnSpc>
                <a:spcPct val="90000"/>
              </a:lnSpc>
              <a:spcBef>
                <a:spcPts val="1181"/>
              </a:spcBef>
              <a:buSzPct val="117000"/>
              <a:buBlip>
                <a:blip r:embed="rId3"/>
              </a:buBlip>
            </a:pPr>
            <a:r>
              <a:rPr lang="en-US" dirty="0" err="1" smtClean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Zaproponowany</a:t>
            </a:r>
            <a:r>
              <a:rPr lang="en-US" dirty="0" smtClean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model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zapewnia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właściwą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relację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D90B00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Nauka</a:t>
            </a:r>
            <a:r>
              <a:rPr lang="en-US" dirty="0">
                <a:solidFill>
                  <a:srgbClr val="D90B00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(Invention)</a:t>
            </a:r>
            <a:r>
              <a:rPr lang="pl-PL" dirty="0">
                <a:solidFill>
                  <a:srgbClr val="D90B00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pl-PL" dirty="0">
                <a:latin typeface="Aller" charset="0"/>
                <a:ea typeface="ＭＳ Ｐゴシック" charset="0"/>
                <a:cs typeface="Aller" charset="0"/>
                <a:sym typeface="Aller" charset="0"/>
              </a:rPr>
              <a:t>– Badania </a:t>
            </a: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podstawowe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(w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uczelniach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i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instytutach</a:t>
            </a:r>
            <a:r>
              <a:rPr lang="pl-PL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PAN) –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pl-PL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Badania stosowane i rozwojowe (w instytutach badawczych i WCZT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)  – </a:t>
            </a:r>
            <a:r>
              <a:rPr lang="en-US" dirty="0" err="1">
                <a:solidFill>
                  <a:srgbClr val="D90B00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Innowacje</a:t>
            </a:r>
            <a:r>
              <a:rPr lang="en-US" dirty="0">
                <a:solidFill>
                  <a:srgbClr val="D90B00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(</a:t>
            </a:r>
            <a:r>
              <a:rPr lang="pl-PL" dirty="0">
                <a:solidFill>
                  <a:srgbClr val="FF0000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Biznes)</a:t>
            </a:r>
            <a:r>
              <a:rPr lang="pl-PL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(</a:t>
            </a:r>
            <a:r>
              <a:rPr lang="pl-PL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WCZT i PPNT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)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poprzez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wytworzenie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wszystkich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elementów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niezbędnych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dla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efektywnego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transferu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wiedzy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do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praktyki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gospodarczej</a:t>
            </a:r>
            <a:endParaRPr lang="en-US" dirty="0">
              <a:solidFill>
                <a:srgbClr val="304049"/>
              </a:solidFill>
              <a:latin typeface="Aller" charset="0"/>
              <a:ea typeface="ＭＳ Ｐゴシック" charset="0"/>
              <a:cs typeface="Aller" charset="0"/>
              <a:sym typeface="Aller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1691680" y="796968"/>
            <a:ext cx="70551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>
                <a:solidFill>
                  <a:srgbClr val="002060"/>
                </a:solidFill>
              </a:rPr>
              <a:t>Poznańska Dolina Krzemowa - Podsumowanie </a:t>
            </a:r>
          </a:p>
          <a:p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1462882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"/>
          <p:cNvSpPr>
            <a:spLocks/>
          </p:cNvSpPr>
          <p:nvPr/>
        </p:nvSpPr>
        <p:spPr bwMode="auto">
          <a:xfrm>
            <a:off x="1453155" y="1297485"/>
            <a:ext cx="6550819" cy="30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816218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Pct val="85000"/>
            </a:pPr>
            <a:endParaRPr lang="pl-PL" altLang="pl-PL" sz="2475" b="1" dirty="0">
              <a:solidFill>
                <a:srgbClr val="002060"/>
              </a:solidFill>
              <a:latin typeface="Aller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845588" y="2457774"/>
            <a:ext cx="8019891" cy="378177"/>
          </a:xfrm>
          <a:prstGeom prst="rect">
            <a:avLst/>
          </a:prstGeom>
        </p:spPr>
        <p:txBody>
          <a:bodyPr wrap="square" lIns="51425" tIns="25716" rIns="51425" bIns="25716">
            <a:spAutoFit/>
          </a:bodyPr>
          <a:lstStyle/>
          <a:p>
            <a:pPr algn="ctr">
              <a:lnSpc>
                <a:spcPct val="130000"/>
              </a:lnSpc>
              <a:spcBef>
                <a:spcPct val="20000"/>
              </a:spcBef>
              <a:defRPr/>
            </a:pPr>
            <a:endParaRPr lang="pl-PL" sz="1631" b="1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1" name="Rectangle 3"/>
          <p:cNvSpPr>
            <a:spLocks/>
          </p:cNvSpPr>
          <p:nvPr/>
        </p:nvSpPr>
        <p:spPr bwMode="auto">
          <a:xfrm>
            <a:off x="939015" y="1602764"/>
            <a:ext cx="7833037" cy="41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just">
              <a:lnSpc>
                <a:spcPct val="90000"/>
              </a:lnSpc>
              <a:spcBef>
                <a:spcPts val="1181"/>
              </a:spcBef>
              <a:buSzPct val="117000"/>
            </a:pPr>
            <a:endParaRPr lang="en-US" sz="1631" dirty="0">
              <a:solidFill>
                <a:srgbClr val="304049"/>
              </a:solidFill>
              <a:latin typeface="Aller" charset="0"/>
              <a:ea typeface="ＭＳ Ｐゴシック" charset="0"/>
              <a:cs typeface="Aller" charset="0"/>
              <a:sym typeface="Aller" charset="0"/>
            </a:endParaRPr>
          </a:p>
        </p:txBody>
      </p:sp>
      <p:sp>
        <p:nvSpPr>
          <p:cNvPr id="9" name="Rectangle 2"/>
          <p:cNvSpPr>
            <a:spLocks/>
          </p:cNvSpPr>
          <p:nvPr/>
        </p:nvSpPr>
        <p:spPr bwMode="auto">
          <a:xfrm>
            <a:off x="683568" y="1602764"/>
            <a:ext cx="7875746" cy="3746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171450" indent="-171450" algn="just">
              <a:lnSpc>
                <a:spcPct val="90000"/>
              </a:lnSpc>
              <a:spcBef>
                <a:spcPts val="1181"/>
              </a:spcBef>
              <a:buSzPct val="117000"/>
              <a:buBlip>
                <a:blip r:embed="rId3"/>
              </a:buBlip>
            </a:pP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Takie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modelowe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rozwiązanie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relacji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D90B00"/>
                </a:solidFill>
                <a:latin typeface="Aller Bold" charset="0"/>
                <a:ea typeface="ＭＳ Ｐゴシック" charset="0"/>
                <a:cs typeface="Aller Bold" charset="0"/>
                <a:sym typeface="Aller Bold" charset="0"/>
              </a:rPr>
              <a:t>Nauka</a:t>
            </a:r>
            <a:r>
              <a:rPr lang="en-US" dirty="0">
                <a:solidFill>
                  <a:srgbClr val="D90B00"/>
                </a:solidFill>
                <a:latin typeface="Aller Bold" charset="0"/>
                <a:ea typeface="ＭＳ Ｐゴシック" charset="0"/>
                <a:cs typeface="Aller Bold" charset="0"/>
                <a:sym typeface="Aller Bold" charset="0"/>
              </a:rPr>
              <a:t> – </a:t>
            </a:r>
            <a:r>
              <a:rPr lang="en-US" dirty="0" err="1">
                <a:solidFill>
                  <a:srgbClr val="C00000"/>
                </a:solidFill>
                <a:latin typeface="Aller Bold" charset="0"/>
                <a:ea typeface="ＭＳ Ｐゴシック" charset="0"/>
                <a:cs typeface="Aller Bold" charset="0"/>
                <a:sym typeface="Aller Bold" charset="0"/>
              </a:rPr>
              <a:t>Innowacje</a:t>
            </a:r>
            <a:r>
              <a:rPr lang="en-US" dirty="0">
                <a:solidFill>
                  <a:srgbClr val="C00000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pl-PL" dirty="0">
                <a:solidFill>
                  <a:srgbClr val="C00000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(Biznes)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stanowi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olbrzymią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szanse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na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zatrzymanie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w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kraju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i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w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Poznaniu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najwybitniejszych</a:t>
            </a:r>
            <a:r>
              <a:rPr lang="pl-PL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przedstawicieli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młodej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generacji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realizujących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swoje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wielki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ambicje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–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zarówno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w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nauce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,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jak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i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w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biznesie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hi-tech </a:t>
            </a:r>
          </a:p>
          <a:p>
            <a:pPr marL="171450" indent="-171450" algn="just">
              <a:lnSpc>
                <a:spcPct val="90000"/>
              </a:lnSpc>
              <a:spcBef>
                <a:spcPts val="1181"/>
              </a:spcBef>
              <a:buSzPct val="117000"/>
              <a:buBlip>
                <a:blip r:embed="rId3"/>
              </a:buBlip>
            </a:pP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Tak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zaprojektowana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>
                <a:solidFill>
                  <a:srgbClr val="D90B00"/>
                </a:solidFill>
                <a:latin typeface="Aller Bold" charset="0"/>
                <a:ea typeface="ＭＳ Ｐゴシック" charset="0"/>
                <a:cs typeface="Aller Bold" charset="0"/>
                <a:sym typeface="Aller Bold" charset="0"/>
              </a:rPr>
              <a:t>„</a:t>
            </a:r>
            <a:r>
              <a:rPr lang="en-US" dirty="0" err="1">
                <a:solidFill>
                  <a:srgbClr val="D90B00"/>
                </a:solidFill>
                <a:latin typeface="Aller Bold" charset="0"/>
                <a:ea typeface="ＭＳ Ｐゴシック" charset="0"/>
                <a:cs typeface="Aller Bold" charset="0"/>
                <a:sym typeface="Aller Bold" charset="0"/>
              </a:rPr>
              <a:t>nauka</a:t>
            </a:r>
            <a:r>
              <a:rPr lang="en-US" dirty="0">
                <a:solidFill>
                  <a:srgbClr val="D90B00"/>
                </a:solidFill>
                <a:latin typeface="Aller Bold" charset="0"/>
                <a:ea typeface="ＭＳ Ｐゴシック" charset="0"/>
                <a:cs typeface="Aller Bold" charset="0"/>
                <a:sym typeface="Aller Bold" charset="0"/>
              </a:rPr>
              <a:t> </a:t>
            </a:r>
            <a:r>
              <a:rPr lang="en-US" dirty="0" err="1">
                <a:solidFill>
                  <a:srgbClr val="D90B00"/>
                </a:solidFill>
                <a:latin typeface="Aller Bold" charset="0"/>
                <a:ea typeface="ＭＳ Ｐゴシック" charset="0"/>
                <a:cs typeface="Aller Bold" charset="0"/>
                <a:sym typeface="Aller Bold" charset="0"/>
              </a:rPr>
              <a:t>przyszłości</a:t>
            </a:r>
            <a:r>
              <a:rPr lang="ja-JP" altLang="en-US" dirty="0">
                <a:solidFill>
                  <a:srgbClr val="D90B00"/>
                </a:solidFill>
                <a:latin typeface="Arial"/>
                <a:ea typeface="ＭＳ Ｐゴシック" charset="0"/>
                <a:cs typeface="Aller Bold" charset="0"/>
                <a:sym typeface="Aller Bold" charset="0"/>
              </a:rPr>
              <a:t>”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ma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ogromne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szanse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realizować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swoją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misję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na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światowym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poziomie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w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oparciu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o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najnowsze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osiągnięcia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nauki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i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technologii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z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dziedzin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kluczowych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dla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wspierania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zrównoważonego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rozwoju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regionu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i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</a:t>
            </a:r>
            <a:r>
              <a:rPr lang="en-US" dirty="0" err="1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kraju</a:t>
            </a:r>
            <a:r>
              <a:rPr lang="en-US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. </a:t>
            </a:r>
            <a:endParaRPr lang="pl-PL" dirty="0">
              <a:solidFill>
                <a:srgbClr val="304049"/>
              </a:solidFill>
              <a:latin typeface="Aller" charset="0"/>
              <a:ea typeface="ＭＳ Ｐゴシック" charset="0"/>
              <a:cs typeface="Aller" charset="0"/>
              <a:sym typeface="Aller" charset="0"/>
            </a:endParaRPr>
          </a:p>
          <a:p>
            <a:pPr marL="171450" indent="-171450" algn="just">
              <a:lnSpc>
                <a:spcPct val="90000"/>
              </a:lnSpc>
              <a:spcBef>
                <a:spcPts val="1181"/>
              </a:spcBef>
              <a:buSzPct val="117000"/>
              <a:buBlip>
                <a:blip r:embed="rId3"/>
              </a:buBlip>
            </a:pPr>
            <a:r>
              <a:rPr lang="pl-PL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Ważnym elementem w kreowaniu poznańskiego modelu transferu i komercjalizacji wiedzy są </a:t>
            </a:r>
            <a:r>
              <a:rPr lang="pl-PL" dirty="0">
                <a:solidFill>
                  <a:srgbClr val="FF0000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poznańskie i wielowiekowe tradycje prywatnej przedsiębiorczości i rzemiosła, a także 90-letnia działalność Międzynarodowych Targów Poznańskich,</a:t>
            </a:r>
            <a:r>
              <a:rPr lang="pl-PL" dirty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które w różnych politycznie okresach stanowiły autentyczne światowe forum międzynarodowej wymiany handlowej i zapoznawania się z europejskim modelem relacji nauka – innowacje - biznes</a:t>
            </a:r>
            <a:r>
              <a:rPr lang="pl-PL" dirty="0" smtClean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.</a:t>
            </a:r>
          </a:p>
          <a:p>
            <a:pPr marL="171450" indent="-171450" algn="just">
              <a:lnSpc>
                <a:spcPct val="90000"/>
              </a:lnSpc>
              <a:spcBef>
                <a:spcPts val="1181"/>
              </a:spcBef>
              <a:buSzPct val="117000"/>
              <a:buBlip>
                <a:blip r:embed="rId3"/>
              </a:buBlip>
            </a:pPr>
            <a:r>
              <a:rPr lang="pl-PL" dirty="0" smtClean="0">
                <a:solidFill>
                  <a:srgbClr val="304049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Nowa ustawa o nauce – WCZT jako </a:t>
            </a:r>
            <a:r>
              <a:rPr lang="pl-PL" dirty="0" smtClean="0">
                <a:solidFill>
                  <a:srgbClr val="FF0000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centrum </a:t>
            </a:r>
            <a:r>
              <a:rPr lang="pl-PL" dirty="0" err="1" smtClean="0">
                <a:solidFill>
                  <a:srgbClr val="FF0000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multidyscyplinarne</a:t>
            </a:r>
            <a:r>
              <a:rPr lang="pl-PL" dirty="0" smtClean="0">
                <a:solidFill>
                  <a:srgbClr val="FF0000"/>
                </a:solidFill>
                <a:latin typeface="Aller" charset="0"/>
                <a:ea typeface="ＭＳ Ｐゴシック" charset="0"/>
                <a:cs typeface="Aller" charset="0"/>
                <a:sym typeface="Aller" charset="0"/>
              </a:rPr>
              <a:t> dla uniwersytetu badawczego</a:t>
            </a:r>
            <a:endParaRPr lang="en-US" dirty="0">
              <a:solidFill>
                <a:srgbClr val="FF0000"/>
              </a:solidFill>
              <a:latin typeface="Aller" charset="0"/>
              <a:ea typeface="ＭＳ Ｐゴシック" charset="0"/>
              <a:cs typeface="Aller" charset="0"/>
              <a:sym typeface="All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3084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"/>
          <p:cNvSpPr>
            <a:spLocks/>
          </p:cNvSpPr>
          <p:nvPr/>
        </p:nvSpPr>
        <p:spPr bwMode="auto">
          <a:xfrm>
            <a:off x="1043608" y="847996"/>
            <a:ext cx="6550819" cy="30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816409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Pct val="85000"/>
            </a:pPr>
            <a:r>
              <a:rPr lang="pl-PL" altLang="pl-PL" sz="2475" b="1" dirty="0">
                <a:solidFill>
                  <a:srgbClr val="002060"/>
                </a:solidFill>
                <a:latin typeface="Aller"/>
                <a:cs typeface="+mn-cs"/>
              </a:rPr>
              <a:t>Dziękuję za uwagę!</a:t>
            </a:r>
          </a:p>
        </p:txBody>
      </p:sp>
      <p:sp>
        <p:nvSpPr>
          <p:cNvPr id="3" name="Prostokąt 2"/>
          <p:cNvSpPr/>
          <p:nvPr/>
        </p:nvSpPr>
        <p:spPr>
          <a:xfrm>
            <a:off x="845588" y="2457775"/>
            <a:ext cx="8019891" cy="378181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lnSpc>
                <a:spcPct val="130000"/>
              </a:lnSpc>
              <a:spcBef>
                <a:spcPct val="20000"/>
              </a:spcBef>
              <a:defRPr/>
            </a:pPr>
            <a:endParaRPr lang="pl-PL" sz="1631" b="1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251520" y="4944513"/>
            <a:ext cx="2870805" cy="1103829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pl-PL" altLang="pl-PL" sz="1519" b="1" dirty="0">
                <a:cs typeface="+mn-cs"/>
              </a:rPr>
              <a:t>Kontakt:</a:t>
            </a:r>
          </a:p>
          <a:p>
            <a:pPr>
              <a:lnSpc>
                <a:spcPct val="90000"/>
              </a:lnSpc>
              <a:defRPr/>
            </a:pPr>
            <a:endParaRPr lang="pl-PL" altLang="pl-PL" sz="1519" dirty="0">
              <a:solidFill>
                <a:srgbClr val="000066"/>
              </a:solidFill>
              <a:cs typeface="+mn-cs"/>
            </a:endParaRPr>
          </a:p>
          <a:p>
            <a:pPr>
              <a:lnSpc>
                <a:spcPct val="90000"/>
              </a:lnSpc>
              <a:defRPr/>
            </a:pPr>
            <a:r>
              <a:rPr lang="pl-PL" altLang="pl-PL" sz="1519" dirty="0">
                <a:solidFill>
                  <a:srgbClr val="000066"/>
                </a:solidFill>
                <a:cs typeface="+mn-cs"/>
              </a:rPr>
              <a:t>Prof. dr hab. Bogdan Marciniec</a:t>
            </a:r>
          </a:p>
          <a:p>
            <a:pPr>
              <a:lnSpc>
                <a:spcPct val="90000"/>
              </a:lnSpc>
              <a:defRPr/>
            </a:pPr>
            <a:r>
              <a:rPr lang="pl-PL" altLang="pl-PL" sz="1519" dirty="0">
                <a:cs typeface="+mn-cs"/>
              </a:rPr>
              <a:t>+48 61 829 1990</a:t>
            </a:r>
          </a:p>
          <a:p>
            <a:pPr>
              <a:lnSpc>
                <a:spcPct val="90000"/>
              </a:lnSpc>
              <a:defRPr/>
            </a:pPr>
            <a:r>
              <a:rPr lang="pl-PL" altLang="pl-PL" sz="1519" dirty="0">
                <a:cs typeface="+mn-cs"/>
              </a:rPr>
              <a:t>Bogdan.Marciniec@amu.edu.pl</a:t>
            </a:r>
            <a:endParaRPr lang="pl-PL" altLang="pl-PL" sz="1631" dirty="0">
              <a:cs typeface="+mn-cs"/>
            </a:endParaRPr>
          </a:p>
        </p:txBody>
      </p:sp>
      <p:pic>
        <p:nvPicPr>
          <p:cNvPr id="9" name="Obraz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7" y="1671135"/>
            <a:ext cx="9140766" cy="303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5"/>
          <p:cNvSpPr/>
          <p:nvPr/>
        </p:nvSpPr>
        <p:spPr>
          <a:xfrm>
            <a:off x="3574501" y="4876652"/>
            <a:ext cx="5572792" cy="1540103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pl-PL" altLang="pl-PL" sz="1519" dirty="0">
                <a:solidFill>
                  <a:srgbClr val="002060"/>
                </a:solidFill>
                <a:cs typeface="+mn-cs"/>
              </a:rPr>
              <a:t>Wielkopolskie Centrum Zaawansowanych Technologii </a:t>
            </a:r>
          </a:p>
          <a:p>
            <a:pPr>
              <a:lnSpc>
                <a:spcPct val="90000"/>
              </a:lnSpc>
              <a:defRPr/>
            </a:pPr>
            <a:r>
              <a:rPr lang="pl-PL" altLang="pl-PL" sz="1519" dirty="0">
                <a:cs typeface="+mn-cs"/>
              </a:rPr>
              <a:t>ul. Umultowska 89c</a:t>
            </a:r>
          </a:p>
          <a:p>
            <a:pPr>
              <a:lnSpc>
                <a:spcPct val="90000"/>
              </a:lnSpc>
              <a:defRPr/>
            </a:pPr>
            <a:r>
              <a:rPr lang="pl-PL" altLang="pl-PL" sz="1519" dirty="0">
                <a:cs typeface="+mn-cs"/>
              </a:rPr>
              <a:t>61-614 Poznań</a:t>
            </a:r>
          </a:p>
          <a:p>
            <a:pPr>
              <a:lnSpc>
                <a:spcPct val="90000"/>
              </a:lnSpc>
              <a:defRPr/>
            </a:pPr>
            <a:r>
              <a:rPr lang="pl-PL" altLang="pl-PL" sz="1519" dirty="0">
                <a:cs typeface="+mn-cs"/>
              </a:rPr>
              <a:t>tel.: +48 61 829 1988</a:t>
            </a:r>
          </a:p>
          <a:p>
            <a:pPr>
              <a:lnSpc>
                <a:spcPct val="90000"/>
              </a:lnSpc>
              <a:defRPr/>
            </a:pPr>
            <a:r>
              <a:rPr lang="pl-PL" altLang="pl-PL" sz="1519" dirty="0">
                <a:cs typeface="+mn-cs"/>
              </a:rPr>
              <a:t>fax: +48 61 829 1987,  </a:t>
            </a:r>
          </a:p>
          <a:p>
            <a:pPr>
              <a:lnSpc>
                <a:spcPct val="90000"/>
              </a:lnSpc>
              <a:defRPr/>
            </a:pPr>
            <a:r>
              <a:rPr lang="pl-PL" altLang="pl-PL" sz="1519" b="1" dirty="0">
                <a:solidFill>
                  <a:srgbClr val="002060"/>
                </a:solidFill>
                <a:cs typeface="+mn-cs"/>
              </a:rPr>
              <a:t>www.wczt.pl</a:t>
            </a:r>
          </a:p>
          <a:p>
            <a:pPr>
              <a:lnSpc>
                <a:spcPct val="90000"/>
              </a:lnSpc>
              <a:defRPr/>
            </a:pPr>
            <a:endParaRPr lang="pl-PL" altLang="pl-PL" sz="163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5879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2"/>
          <p:cNvSpPr>
            <a:spLocks/>
          </p:cNvSpPr>
          <p:nvPr/>
        </p:nvSpPr>
        <p:spPr bwMode="auto">
          <a:xfrm>
            <a:off x="1697535" y="1260873"/>
            <a:ext cx="6393656" cy="30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endParaRPr lang="pl-PL" altLang="pl-PL" sz="2081">
              <a:solidFill>
                <a:srgbClr val="0C387E"/>
              </a:solidFill>
              <a:latin typeface="Aller Bold"/>
              <a:ea typeface="MS PGothic" pitchFamily="34" charset="-128"/>
              <a:cs typeface="Aller Bold"/>
              <a:sym typeface="Aller Bold"/>
            </a:endParaRPr>
          </a:p>
        </p:txBody>
      </p:sp>
      <p:sp>
        <p:nvSpPr>
          <p:cNvPr id="71685" name="Rectangle 4"/>
          <p:cNvSpPr>
            <a:spLocks/>
          </p:cNvSpPr>
          <p:nvPr/>
        </p:nvSpPr>
        <p:spPr bwMode="auto">
          <a:xfrm>
            <a:off x="1655566" y="1646635"/>
            <a:ext cx="7172325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ts val="956"/>
              </a:spcBef>
            </a:pPr>
            <a:endParaRPr lang="pl-PL" altLang="pl-PL" sz="1294" b="1">
              <a:solidFill>
                <a:srgbClr val="304049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</p:txBody>
      </p:sp>
      <p:sp>
        <p:nvSpPr>
          <p:cNvPr id="71686" name="Rectangle 5"/>
          <p:cNvSpPr>
            <a:spLocks/>
          </p:cNvSpPr>
          <p:nvPr/>
        </p:nvSpPr>
        <p:spPr bwMode="auto">
          <a:xfrm>
            <a:off x="1048347" y="2376191"/>
            <a:ext cx="7695605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ts val="563"/>
              </a:spcBef>
            </a:pPr>
            <a:r>
              <a:rPr lang="en-US" altLang="pl-PL" sz="1294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.</a:t>
            </a:r>
            <a:endParaRPr lang="pl-PL" altLang="pl-PL" sz="1294">
              <a:solidFill>
                <a:srgbClr val="4D4D4D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  <a:p>
            <a:pPr>
              <a:spcBef>
                <a:spcPts val="563"/>
              </a:spcBef>
            </a:pPr>
            <a:endParaRPr lang="pl-PL" altLang="pl-PL" sz="1294">
              <a:solidFill>
                <a:srgbClr val="4D4D4D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  <a:p>
            <a:pPr>
              <a:spcBef>
                <a:spcPts val="563"/>
              </a:spcBef>
            </a:pPr>
            <a:endParaRPr lang="pl-PL" altLang="pl-PL" sz="1294">
              <a:solidFill>
                <a:srgbClr val="4D4D4D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  <a:p>
            <a:pPr>
              <a:spcBef>
                <a:spcPts val="563"/>
              </a:spcBef>
            </a:pPr>
            <a:endParaRPr lang="pl-PL" altLang="pl-PL" sz="1294">
              <a:solidFill>
                <a:srgbClr val="4D4D4D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  <a:p>
            <a:pPr>
              <a:spcBef>
                <a:spcPts val="563"/>
              </a:spcBef>
            </a:pPr>
            <a:endParaRPr lang="pl-PL" altLang="pl-PL" sz="1294">
              <a:solidFill>
                <a:srgbClr val="4D4D4D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  <a:p>
            <a:pPr>
              <a:spcBef>
                <a:spcPts val="563"/>
              </a:spcBef>
            </a:pPr>
            <a:endParaRPr lang="en-US" altLang="pl-PL" sz="1181">
              <a:solidFill>
                <a:srgbClr val="4D4D4D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  <a:p>
            <a:pPr>
              <a:spcBef>
                <a:spcPts val="563"/>
              </a:spcBef>
            </a:pPr>
            <a:endParaRPr lang="en-US" altLang="pl-PL" sz="394">
              <a:solidFill>
                <a:srgbClr val="4D4D4D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</p:txBody>
      </p:sp>
      <p:sp>
        <p:nvSpPr>
          <p:cNvPr id="71687" name="Rectangle 8"/>
          <p:cNvSpPr>
            <a:spLocks/>
          </p:cNvSpPr>
          <p:nvPr/>
        </p:nvSpPr>
        <p:spPr bwMode="auto">
          <a:xfrm>
            <a:off x="642937" y="2619078"/>
            <a:ext cx="235744" cy="235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altLang="pl-PL" sz="1631">
                <a:solidFill>
                  <a:srgbClr val="FFFFFF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1</a:t>
            </a:r>
          </a:p>
        </p:txBody>
      </p:sp>
      <p:sp>
        <p:nvSpPr>
          <p:cNvPr id="71688" name="Prostokąt 2"/>
          <p:cNvSpPr>
            <a:spLocks noChangeArrowheads="1"/>
          </p:cNvSpPr>
          <p:nvPr/>
        </p:nvSpPr>
        <p:spPr bwMode="auto">
          <a:xfrm>
            <a:off x="2101156" y="4976517"/>
            <a:ext cx="4572000" cy="23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1425" tIns="25716" rIns="51425" bIns="25716">
            <a:spAutoFit/>
          </a:bodyPr>
          <a:lstStyle/>
          <a:p>
            <a:pPr algn="just">
              <a:lnSpc>
                <a:spcPct val="90000"/>
              </a:lnSpc>
            </a:pPr>
            <a:endParaRPr lang="pl-PL" altLang="pl-PL" sz="1294" b="1"/>
          </a:p>
        </p:txBody>
      </p:sp>
      <p:sp>
        <p:nvSpPr>
          <p:cNvPr id="71689" name="Prostokąt 4"/>
          <p:cNvSpPr>
            <a:spLocks noChangeArrowheads="1"/>
          </p:cNvSpPr>
          <p:nvPr/>
        </p:nvSpPr>
        <p:spPr bwMode="auto">
          <a:xfrm>
            <a:off x="760811" y="2031510"/>
            <a:ext cx="7575054" cy="398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1425" tIns="25716" rIns="51425" bIns="25716">
            <a:spAutoFit/>
          </a:bodyPr>
          <a:lstStyle/>
          <a:p>
            <a:pPr>
              <a:lnSpc>
                <a:spcPct val="125000"/>
              </a:lnSpc>
            </a:pPr>
            <a:endParaRPr lang="pl-PL" altLang="pl-PL"/>
          </a:p>
        </p:txBody>
      </p:sp>
      <p:sp>
        <p:nvSpPr>
          <p:cNvPr id="71690" name="Prostokąt 1"/>
          <p:cNvSpPr>
            <a:spLocks noChangeArrowheads="1"/>
          </p:cNvSpPr>
          <p:nvPr/>
        </p:nvSpPr>
        <p:spPr bwMode="auto">
          <a:xfrm>
            <a:off x="227758" y="1084133"/>
            <a:ext cx="8662957" cy="4937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1425" tIns="25716" rIns="51425" bIns="25716">
            <a:spAutoFit/>
          </a:bodyPr>
          <a:lstStyle/>
          <a:p>
            <a:pPr eaLnBrk="0" hangingPunct="0">
              <a:tabLst>
                <a:tab pos="128561" algn="l"/>
              </a:tabLst>
            </a:pPr>
            <a:endParaRPr lang="pl-PL" altLang="pl-PL" sz="844" dirty="0">
              <a:ea typeface="Times New Roman" pitchFamily="18" charset="0"/>
            </a:endParaRPr>
          </a:p>
          <a:p>
            <a:pPr algn="ctr"/>
            <a:r>
              <a:rPr lang="pl-PL" altLang="pl-PL" sz="2081" b="1" dirty="0">
                <a:solidFill>
                  <a:srgbClr val="FFFFFF"/>
                </a:solidFill>
                <a:latin typeface="Aller"/>
                <a:ea typeface="Times New Roman" pitchFamily="18" charset="0"/>
              </a:rPr>
              <a:t>Powołanie Fundacji WCZT</a:t>
            </a:r>
            <a:endParaRPr lang="pl-PL" altLang="pl-PL" sz="2081" dirty="0">
              <a:solidFill>
                <a:srgbClr val="FFFFFF"/>
              </a:solidFill>
              <a:ea typeface="Times New Roman" pitchFamily="18" charset="0"/>
            </a:endParaRPr>
          </a:p>
          <a:p>
            <a:pPr eaLnBrk="0" hangingPunct="0">
              <a:tabLst>
                <a:tab pos="128561" algn="l"/>
              </a:tabLst>
            </a:pPr>
            <a:endParaRPr lang="pl-PL" altLang="pl-PL" sz="844" dirty="0">
              <a:ea typeface="Times New Roman" pitchFamily="18" charset="0"/>
            </a:endParaRPr>
          </a:p>
          <a:p>
            <a:pPr algn="ctr">
              <a:spcBef>
                <a:spcPct val="20000"/>
              </a:spcBef>
              <a:buFontTx/>
              <a:buChar char="•"/>
              <a:tabLst>
                <a:tab pos="128561" algn="l"/>
              </a:tabLst>
            </a:pPr>
            <a:r>
              <a:rPr lang="pl-PL" altLang="pl-PL" sz="1350" dirty="0">
                <a:ea typeface="Times New Roman" pitchFamily="18" charset="0"/>
              </a:rPr>
              <a:t> Podręcznik prawny dla centrów opracowany przez Europejski Bank Inwestycyjny </a:t>
            </a:r>
          </a:p>
          <a:p>
            <a:pPr algn="ctr">
              <a:spcBef>
                <a:spcPct val="20000"/>
              </a:spcBef>
              <a:buFontTx/>
              <a:buChar char="•"/>
              <a:tabLst>
                <a:tab pos="128561" algn="l"/>
              </a:tabLst>
            </a:pPr>
            <a:r>
              <a:rPr lang="pl-PL" altLang="pl-PL" sz="1350" dirty="0">
                <a:ea typeface="Times New Roman" pitchFamily="18" charset="0"/>
              </a:rPr>
              <a:t> Analizowane formy prawne przez doradców inicjatywy JASPERS</a:t>
            </a:r>
          </a:p>
          <a:p>
            <a:pPr algn="ctr">
              <a:spcBef>
                <a:spcPct val="20000"/>
              </a:spcBef>
              <a:tabLst>
                <a:tab pos="128561" algn="l"/>
              </a:tabLst>
            </a:pPr>
            <a:r>
              <a:rPr lang="pl-PL" altLang="pl-PL" sz="1294" dirty="0">
                <a:solidFill>
                  <a:srgbClr val="002060"/>
                </a:solidFill>
                <a:ea typeface="Times New Roman" pitchFamily="18" charset="0"/>
              </a:rPr>
              <a:t>Konsorcjum z podmiotem zarządzającym, Instytut badawczy (IB), Fundacja, Spółka kapitałowa prawa handlowego - </a:t>
            </a:r>
            <a:r>
              <a:rPr lang="pl-PL" altLang="pl-PL" sz="1294" i="1" dirty="0">
                <a:solidFill>
                  <a:srgbClr val="002060"/>
                </a:solidFill>
                <a:ea typeface="Times New Roman" pitchFamily="18" charset="0"/>
              </a:rPr>
              <a:t>typu non profit</a:t>
            </a:r>
            <a:endParaRPr lang="pl-PL" altLang="pl-PL" sz="2081" i="1" dirty="0">
              <a:solidFill>
                <a:srgbClr val="002060"/>
              </a:solidFill>
              <a:ea typeface="Times New Roman" pitchFamily="18" charset="0"/>
            </a:endParaRPr>
          </a:p>
          <a:p>
            <a:pPr algn="ctr">
              <a:spcBef>
                <a:spcPct val="20000"/>
              </a:spcBef>
              <a:tabLst>
                <a:tab pos="128561" algn="l"/>
              </a:tabLst>
            </a:pPr>
            <a:r>
              <a:rPr lang="pl-PL" altLang="pl-PL" sz="2081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Powołanie Fundacji WCZT – 09.06.2014</a:t>
            </a:r>
          </a:p>
          <a:p>
            <a:pPr algn="ctr">
              <a:spcBef>
                <a:spcPct val="20000"/>
              </a:spcBef>
              <a:tabLst>
                <a:tab pos="128561" algn="l"/>
              </a:tabLst>
            </a:pPr>
            <a:r>
              <a:rPr lang="pl-PL" altLang="pl-PL" sz="1631" dirty="0">
                <a:latin typeface="Arial" charset="0"/>
                <a:cs typeface="+mn-cs"/>
              </a:rPr>
              <a:t>Fundacja jest </a:t>
            </a:r>
            <a:r>
              <a:rPr lang="pl-PL" altLang="pl-PL" sz="1631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organizacją badawczą</a:t>
            </a:r>
            <a:r>
              <a:rPr lang="pl-PL" altLang="pl-PL" sz="1631" dirty="0">
                <a:latin typeface="Arial" charset="0"/>
                <a:cs typeface="+mn-cs"/>
              </a:rPr>
              <a:t>, w szczególności w rozumieniu </a:t>
            </a:r>
            <a:br>
              <a:rPr lang="pl-PL" altLang="pl-PL" sz="1631" dirty="0">
                <a:latin typeface="Arial" charset="0"/>
                <a:cs typeface="+mn-cs"/>
              </a:rPr>
            </a:br>
            <a:r>
              <a:rPr lang="pl-PL" altLang="pl-PL" sz="1631" dirty="0">
                <a:latin typeface="Arial" charset="0"/>
                <a:cs typeface="+mn-cs"/>
              </a:rPr>
              <a:t>art. 30 pkt. 1 rozporządzenia Komisji (WE) Nr 800/2008 z dnia 6.08.2008 r.</a:t>
            </a:r>
            <a:endParaRPr lang="pl-PL" sz="1294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</a:endParaRPr>
          </a:p>
          <a:p>
            <a:pPr algn="ctr"/>
            <a:r>
              <a:rPr lang="pl-PL" sz="135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r"/>
                <a:ea typeface="Times New Roman" pitchFamily="18" charset="0"/>
              </a:rPr>
              <a:t>WIELKOPOLSKIE CENTRUM ZAAWANSOWANYCH TECHNOLOGII</a:t>
            </a:r>
          </a:p>
          <a:p>
            <a:pPr algn="ctr"/>
            <a:r>
              <a:rPr lang="pl-PL" sz="13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r"/>
                <a:ea typeface="Times New Roman" pitchFamily="18" charset="0"/>
              </a:rPr>
              <a:t>(Zarząd Fundacji, Rada Nadzorcza, Rada Naukowa, International </a:t>
            </a:r>
            <a:r>
              <a:rPr lang="pl-PL" sz="13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r"/>
                <a:ea typeface="Times New Roman" pitchFamily="18" charset="0"/>
              </a:rPr>
              <a:t>Advisory</a:t>
            </a:r>
            <a:r>
              <a:rPr lang="pl-PL" sz="13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r"/>
                <a:ea typeface="Times New Roman" pitchFamily="18" charset="0"/>
              </a:rPr>
              <a:t> Board)</a:t>
            </a:r>
          </a:p>
          <a:p>
            <a:pPr algn="ctr" eaLnBrk="0" hangingPunct="0"/>
            <a:endParaRPr lang="pl-PL" sz="956" b="1" dirty="0">
              <a:latin typeface="Aller"/>
              <a:ea typeface="Times New Roman" pitchFamily="18" charset="0"/>
            </a:endParaRPr>
          </a:p>
          <a:p>
            <a:pPr algn="ctr" eaLnBrk="0" hangingPunct="0"/>
            <a:r>
              <a:rPr lang="pl-PL" sz="1350" b="1" dirty="0">
                <a:latin typeface="Aller"/>
                <a:ea typeface="Times New Roman" pitchFamily="18" charset="0"/>
              </a:rPr>
              <a:t>KRS 000512358</a:t>
            </a:r>
            <a:endParaRPr lang="pl-PL" sz="1350" b="1" dirty="0">
              <a:latin typeface="Aller"/>
            </a:endParaRPr>
          </a:p>
          <a:p>
            <a:pPr algn="ctr" eaLnBrk="0" hangingPunct="0"/>
            <a:r>
              <a:rPr lang="pl-PL" sz="1350" b="1" dirty="0">
                <a:latin typeface="Aller"/>
              </a:rPr>
              <a:t>NIP 9721249728</a:t>
            </a:r>
          </a:p>
          <a:p>
            <a:pPr algn="ctr" eaLnBrk="0" hangingPunct="0"/>
            <a:r>
              <a:rPr lang="pl-PL" sz="1350" b="1" dirty="0">
                <a:latin typeface="Aller"/>
              </a:rPr>
              <a:t>REGON 302742699</a:t>
            </a:r>
          </a:p>
          <a:p>
            <a:pPr algn="ctr" eaLnBrk="0" hangingPunct="0"/>
            <a:endParaRPr lang="pl-PL" sz="1350" b="1" dirty="0">
              <a:latin typeface="Aller"/>
            </a:endParaRPr>
          </a:p>
          <a:p>
            <a:pPr algn="ctr" eaLnBrk="0" hangingPunct="0"/>
            <a:r>
              <a:rPr lang="pl-PL" sz="1350" b="1" dirty="0">
                <a:latin typeface="Aller"/>
              </a:rPr>
              <a:t>Fundacja WCZT jest obecnie formalnie gotowa do przejęcia w użytkowanie infrastruktury </a:t>
            </a:r>
          </a:p>
          <a:p>
            <a:pPr algn="ctr" eaLnBrk="0" hangingPunct="0"/>
            <a:r>
              <a:rPr lang="pl-PL" sz="1350" b="1" dirty="0">
                <a:latin typeface="Aller"/>
              </a:rPr>
              <a:t>wytworzonej w ramach projektu. W związku z tym zostanie również złożony wniosek do Ministra Skarbu Państwa  o nieodpłatne przekazanie wytworzonych w ramach projektu inwestycyjnego składników majątku trwałego UAM, w tym nieruchomości (na okres 15 lat), na rzecz powołanej fundacji Wielkopolskie Centrum Zaawansowanych Technologii</a:t>
            </a:r>
          </a:p>
        </p:txBody>
      </p:sp>
      <p:sp>
        <p:nvSpPr>
          <p:cNvPr id="15" name="Rectangle 3"/>
          <p:cNvSpPr>
            <a:spLocks/>
          </p:cNvSpPr>
          <p:nvPr/>
        </p:nvSpPr>
        <p:spPr bwMode="auto">
          <a:xfrm>
            <a:off x="2837824" y="1257885"/>
            <a:ext cx="3442883" cy="30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pl-PL" altLang="pl-PL" sz="2081" b="1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Powołanie fundacji WCZT</a:t>
            </a:r>
            <a:endParaRPr lang="en-US" altLang="pl-PL" sz="2081" b="1">
              <a:solidFill>
                <a:srgbClr val="0C387E"/>
              </a:solidFill>
              <a:latin typeface="Aller Bold"/>
              <a:ea typeface="MS PGothic" pitchFamily="34" charset="-128"/>
              <a:cs typeface="Aller Bold"/>
              <a:sym typeface="Aller Bold"/>
            </a:endParaRPr>
          </a:p>
        </p:txBody>
      </p:sp>
    </p:spTree>
    <p:extLst>
      <p:ext uri="{BB962C8B-B14F-4D97-AF65-F5344CB8AC3E}">
        <p14:creationId xmlns:p14="http://schemas.microsoft.com/office/powerpoint/2010/main" val="29362235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85487" y="2294875"/>
            <a:ext cx="8505945" cy="328937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just"/>
            <a:r>
              <a:rPr lang="pl-PL"/>
              <a:t>.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219" y="998730"/>
            <a:ext cx="7415213" cy="4822031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2339752" y="476672"/>
            <a:ext cx="5273527" cy="359715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marL="257175" lvl="1" eaLnBrk="0" hangingPunct="0"/>
            <a:r>
              <a:rPr lang="pl-PL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r Bold"/>
              </a:rPr>
              <a:t>WCAT International </a:t>
            </a:r>
            <a:r>
              <a:rPr lang="pl-PL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r Bold"/>
              </a:rPr>
              <a:t>Advisory</a:t>
            </a:r>
            <a:r>
              <a:rPr lang="pl-PL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r Bold"/>
              </a:rPr>
              <a:t> Board</a:t>
            </a:r>
          </a:p>
        </p:txBody>
      </p:sp>
    </p:spTree>
    <p:extLst>
      <p:ext uri="{BB962C8B-B14F-4D97-AF65-F5344CB8AC3E}">
        <p14:creationId xmlns:p14="http://schemas.microsoft.com/office/powerpoint/2010/main" val="40845306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az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1556792"/>
            <a:ext cx="8429358" cy="4246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341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11"/>
          <p:cNvSpPr>
            <a:spLocks/>
          </p:cNvSpPr>
          <p:nvPr/>
        </p:nvSpPr>
        <p:spPr bwMode="auto">
          <a:xfrm>
            <a:off x="1684141" y="1250158"/>
            <a:ext cx="6429375" cy="1307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pl-PL" altLang="pl-PL" sz="1856">
              <a:solidFill>
                <a:srgbClr val="A50021"/>
              </a:solidFill>
              <a:latin typeface="Aller Bold"/>
              <a:ea typeface="MS PGothic" pitchFamily="34" charset="-128"/>
              <a:cs typeface="Aller Bold"/>
              <a:sym typeface="Aller Bold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78607" y="2619080"/>
            <a:ext cx="8568929" cy="333391"/>
          </a:xfrm>
          <a:prstGeom prst="rect">
            <a:avLst/>
          </a:prstGeom>
          <a:noFill/>
          <a:ln>
            <a:noFill/>
          </a:ln>
          <a:extLst/>
        </p:spPr>
        <p:txBody>
          <a:bodyPr lIns="81623" tIns="40814" rIns="81623" bIns="40814">
            <a:spAutoFit/>
          </a:bodyPr>
          <a:lstStyle/>
          <a:p>
            <a:pPr algn="ctr">
              <a:defRPr/>
            </a:pPr>
            <a:endParaRPr lang="en-US" sz="1631" b="1"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-491063" y="3768336"/>
            <a:ext cx="11098708" cy="458875"/>
          </a:xfrm>
          <a:prstGeom prst="rect">
            <a:avLst/>
          </a:prstGeom>
          <a:noFill/>
          <a:ln>
            <a:noFill/>
          </a:ln>
          <a:extLst/>
        </p:spPr>
        <p:txBody>
          <a:bodyPr lIns="81623" tIns="40814" rIns="81623" bIns="40814">
            <a:spAutoFit/>
          </a:bodyPr>
          <a:lstStyle/>
          <a:p>
            <a:pPr marL="257116" indent="-257116">
              <a:lnSpc>
                <a:spcPct val="150000"/>
              </a:lnSpc>
              <a:buClr>
                <a:srgbClr val="333399"/>
              </a:buClr>
              <a:buFont typeface="Wingdings" panose="05000000000000000000" pitchFamily="2" charset="2"/>
              <a:buChar char="§"/>
              <a:defRPr/>
            </a:pPr>
            <a:endParaRPr lang="pl-PL" sz="1631" b="1">
              <a:solidFill>
                <a:srgbClr val="A50021"/>
              </a:solidFill>
              <a:latin typeface="Trebuchet MS" pitchFamily="34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1331640" y="2269801"/>
            <a:ext cx="6992305" cy="3455943"/>
          </a:xfrm>
          <a:prstGeom prst="rect">
            <a:avLst/>
          </a:prstGeom>
        </p:spPr>
        <p:txBody>
          <a:bodyPr wrap="square" lIns="51425" tIns="25716" rIns="51425" bIns="25716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pl-PL" sz="1400" b="1" dirty="0">
                <a:solidFill>
                  <a:srgbClr val="C00000"/>
                </a:solidFill>
                <a:latin typeface="Aller Bold"/>
                <a:cs typeface="+mn-cs"/>
              </a:rPr>
              <a:t> Centrum </a:t>
            </a:r>
            <a:r>
              <a:rPr lang="pl-PL" sz="1400" b="1" dirty="0">
                <a:solidFill>
                  <a:srgbClr val="CC0000"/>
                </a:solidFill>
                <a:latin typeface="Aller Bold"/>
                <a:cs typeface="+mn-cs"/>
              </a:rPr>
              <a:t>Zaawansowanych Technologii Chemicznych</a:t>
            </a:r>
            <a:r>
              <a:rPr lang="pl-PL" sz="1400" dirty="0">
                <a:solidFill>
                  <a:srgbClr val="CC0000"/>
                </a:solidFill>
                <a:latin typeface="Aller Bold"/>
                <a:cs typeface="+mn-cs"/>
              </a:rPr>
              <a:t> </a:t>
            </a:r>
            <a:br>
              <a:rPr lang="pl-PL" sz="1400" dirty="0">
                <a:solidFill>
                  <a:srgbClr val="CC0000"/>
                </a:solidFill>
                <a:latin typeface="Aller Bold"/>
                <a:cs typeface="+mn-cs"/>
              </a:rPr>
            </a:br>
            <a:r>
              <a:rPr lang="pl-PL" sz="1400" dirty="0">
                <a:solidFill>
                  <a:srgbClr val="CC0000"/>
                </a:solidFill>
                <a:latin typeface="Aller Bold"/>
                <a:cs typeface="+mn-cs"/>
              </a:rPr>
              <a:t>(koordynator – Uniwersytet im. Adama Mickiewicza, 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pl-PL" sz="1400" dirty="0">
                <a:solidFill>
                  <a:srgbClr val="CC0000"/>
                </a:solidFill>
                <a:latin typeface="Aller Bold"/>
                <a:cs typeface="+mn-cs"/>
              </a:rPr>
              <a:t>Prof. dr hab. B. Marciniec)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endParaRPr lang="pl-PL" sz="1400" dirty="0">
              <a:solidFill>
                <a:srgbClr val="CC0000"/>
              </a:solidFill>
              <a:latin typeface="Aller Bold"/>
              <a:cs typeface="+mn-cs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pl-PL" sz="1400" b="1" dirty="0">
                <a:solidFill>
                  <a:srgbClr val="CC0000"/>
                </a:solidFill>
                <a:latin typeface="Aller Bold"/>
                <a:cs typeface="+mn-cs"/>
              </a:rPr>
              <a:t>  Centrum Zaawansowanych Technologii </a:t>
            </a:r>
            <a:br>
              <a:rPr lang="pl-PL" sz="1400" b="1" dirty="0">
                <a:solidFill>
                  <a:srgbClr val="CC0000"/>
                </a:solidFill>
                <a:latin typeface="Aller Bold"/>
                <a:cs typeface="+mn-cs"/>
              </a:rPr>
            </a:br>
            <a:r>
              <a:rPr lang="pl-PL" sz="1400" b="1" dirty="0">
                <a:solidFill>
                  <a:srgbClr val="CC0000"/>
                </a:solidFill>
                <a:latin typeface="Aller Bold"/>
                <a:cs typeface="+mn-cs"/>
              </a:rPr>
              <a:t>„Wielkopolskie Centrum Biotechnologii Medycznej”</a:t>
            </a:r>
            <a:r>
              <a:rPr lang="pl-PL" sz="1400" dirty="0">
                <a:solidFill>
                  <a:srgbClr val="CC0000"/>
                </a:solidFill>
                <a:latin typeface="Aller Bold"/>
                <a:cs typeface="+mn-cs"/>
              </a:rPr>
              <a:t> </a:t>
            </a:r>
            <a:br>
              <a:rPr lang="pl-PL" sz="1400" dirty="0">
                <a:solidFill>
                  <a:srgbClr val="CC0000"/>
                </a:solidFill>
                <a:latin typeface="Aller Bold"/>
                <a:cs typeface="+mn-cs"/>
              </a:rPr>
            </a:br>
            <a:r>
              <a:rPr lang="pl-PL" sz="1400" dirty="0">
                <a:solidFill>
                  <a:srgbClr val="CC0000"/>
                </a:solidFill>
                <a:latin typeface="Aller Bold"/>
                <a:cs typeface="+mn-cs"/>
              </a:rPr>
              <a:t>(koordynator – Akademia Medyczna w Poznaniu,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pl-PL" sz="1400" dirty="0">
                <a:solidFill>
                  <a:srgbClr val="CC0000"/>
                </a:solidFill>
                <a:latin typeface="Aller Bold"/>
                <a:cs typeface="+mn-cs"/>
              </a:rPr>
              <a:t>Prof. dr hab. A. Mackiewicz)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Ø"/>
            </a:pPr>
            <a:endParaRPr lang="pl-PL" sz="1400" dirty="0">
              <a:latin typeface="Aller Bold"/>
              <a:cs typeface="+mn-cs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pl-PL" sz="1400" b="1" dirty="0">
                <a:solidFill>
                  <a:srgbClr val="000099"/>
                </a:solidFill>
                <a:latin typeface="Aller Bold"/>
                <a:cs typeface="+mn-cs"/>
              </a:rPr>
              <a:t>  Centrum Zaawansowanych Technologii Informacyjnych</a:t>
            </a:r>
            <a:r>
              <a:rPr lang="pl-PL" sz="1400" dirty="0">
                <a:latin typeface="Aller Bold"/>
                <a:cs typeface="+mn-cs"/>
              </a:rPr>
              <a:t> 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pl-PL" sz="1400" dirty="0">
                <a:latin typeface="Aller Bold"/>
                <a:cs typeface="+mn-cs"/>
              </a:rPr>
              <a:t>(koordynator – Instytut Chemii Bioorganicznej PAN, 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pl-PL" sz="1400" dirty="0">
                <a:latin typeface="Aller Bold"/>
                <a:cs typeface="+mn-cs"/>
              </a:rPr>
              <a:t>Prof. dr hab. J. Węglarz)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endParaRPr lang="pl-PL" sz="1400" dirty="0">
              <a:latin typeface="Aller Bold"/>
              <a:cs typeface="+mn-cs"/>
            </a:endParaRPr>
          </a:p>
          <a:p>
            <a:pPr algn="ctr">
              <a:lnSpc>
                <a:spcPct val="120000"/>
              </a:lnSpc>
            </a:pPr>
            <a:r>
              <a:rPr lang="pl-PL" sz="1400" b="1" dirty="0">
                <a:latin typeface="Aller Bold"/>
                <a:cs typeface="+mn-cs"/>
              </a:rPr>
              <a:t>Centra powstały w oparciu o umowy </a:t>
            </a:r>
            <a:r>
              <a:rPr lang="pl-PL" sz="1400" b="1" dirty="0" err="1">
                <a:latin typeface="Aller Bold"/>
                <a:cs typeface="+mn-cs"/>
              </a:rPr>
              <a:t>konsorcyjne</a:t>
            </a:r>
            <a:r>
              <a:rPr lang="pl-PL" sz="1400" b="1" dirty="0">
                <a:latin typeface="Aller Bold"/>
                <a:cs typeface="+mn-cs"/>
              </a:rPr>
              <a:t> grupujące czołowe jednostki naukowe z różnych sektorów (szkoły wyższe, jednostki PAN, jednostki badawczo-rozwojowe), a także podmioty gospodarcze. </a:t>
            </a:r>
            <a:endParaRPr lang="en-US" sz="1400" b="1" dirty="0">
              <a:latin typeface="Aller Bold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192145" y="676288"/>
            <a:ext cx="5271294" cy="1083692"/>
          </a:xfrm>
          <a:prstGeom prst="rect">
            <a:avLst/>
          </a:prstGeom>
        </p:spPr>
        <p:txBody>
          <a:bodyPr wrap="square" lIns="51425" tIns="25716" rIns="51425" bIns="25716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pl-PL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ller Bold"/>
                <a:cs typeface="+mn-cs"/>
              </a:rPr>
              <a:t>Centra Zaawansowanych Technologii </a:t>
            </a:r>
            <a:br>
              <a:rPr lang="pl-PL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ller Bold"/>
                <a:cs typeface="+mn-cs"/>
              </a:rPr>
            </a:br>
            <a:r>
              <a:rPr lang="pl-PL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ller Bold"/>
                <a:cs typeface="+mn-cs"/>
              </a:rPr>
              <a:t>wyłonione w ogólnokrajowym konkursie, </a:t>
            </a:r>
            <a:br>
              <a:rPr lang="pl-PL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ller Bold"/>
                <a:cs typeface="+mn-cs"/>
              </a:rPr>
            </a:br>
            <a:r>
              <a:rPr lang="pl-PL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ller Bold"/>
                <a:cs typeface="+mn-cs"/>
              </a:rPr>
              <a:t>organizowanym przez </a:t>
            </a:r>
            <a:r>
              <a:rPr lang="pl-PL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ller Bold"/>
                <a:cs typeface="+mn-cs"/>
              </a:rPr>
              <a:t>MNiI</a:t>
            </a:r>
            <a:r>
              <a:rPr lang="pl-PL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ller Bold"/>
                <a:cs typeface="+mn-cs"/>
              </a:rPr>
              <a:t> w 2004 roku:</a:t>
            </a:r>
            <a:endParaRPr 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Aller Bol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6538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Obraz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325" y="1646635"/>
            <a:ext cx="4356100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4"/>
          <p:cNvSpPr>
            <a:spLocks noChangeArrowheads="1"/>
          </p:cNvSpPr>
          <p:nvPr/>
        </p:nvSpPr>
        <p:spPr bwMode="auto">
          <a:xfrm>
            <a:off x="0" y="677532"/>
            <a:ext cx="164945" cy="35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1643" tIns="40821" rIns="81643" bIns="40821" anchor="ctr">
            <a:spAutoFit/>
          </a:bodyPr>
          <a:lstStyle/>
          <a:p>
            <a:endParaRPr lang="pl-PL"/>
          </a:p>
        </p:txBody>
      </p:sp>
      <p:sp>
        <p:nvSpPr>
          <p:cNvPr id="2052" name="Prostokąt 5"/>
          <p:cNvSpPr>
            <a:spLocks noChangeArrowheads="1"/>
          </p:cNvSpPr>
          <p:nvPr/>
        </p:nvSpPr>
        <p:spPr bwMode="auto">
          <a:xfrm>
            <a:off x="1395256" y="506274"/>
            <a:ext cx="7149534" cy="991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43" tIns="40821" rIns="81643" bIns="40821">
            <a:spAutoFit/>
          </a:bodyPr>
          <a:lstStyle/>
          <a:p>
            <a:pPr algn="ctr"/>
            <a:r>
              <a:rPr lang="pl-PL" sz="1969" b="1" dirty="0">
                <a:solidFill>
                  <a:srgbClr val="002D69"/>
                </a:solidFill>
              </a:rPr>
              <a:t>Rewolucja rynku krzemu 6N na początku XXI wieku. Wzrost  popytu, cen a w konsekwencji wzrost globalnych mocy produkcyjnych</a:t>
            </a:r>
          </a:p>
        </p:txBody>
      </p:sp>
      <p:pic>
        <p:nvPicPr>
          <p:cNvPr id="2053" name="Obraz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1" y="3981450"/>
            <a:ext cx="3308350" cy="1906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Obraz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43425" y="3907632"/>
            <a:ext cx="4211638" cy="205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5" name="Obiekt 6"/>
          <p:cNvGraphicFramePr>
            <a:graphicFrameLocks noChangeAspect="1"/>
          </p:cNvGraphicFramePr>
          <p:nvPr/>
        </p:nvGraphicFramePr>
        <p:xfrm>
          <a:off x="4594225" y="1664494"/>
          <a:ext cx="3943350" cy="2150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6" name="SPW 12.0 Graph" r:id="rId6" imgW="5934010" imgH="6105510" progId="SigmaPlotGraphicObject.11">
                  <p:embed/>
                </p:oleObj>
              </mc:Choice>
              <mc:Fallback>
                <p:oleObj name="SPW 12.0 Graph" r:id="rId6" imgW="5934010" imgH="6105510" progId="SigmaPlotGraphicObjec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9482"/>
                      <a:stretch>
                        <a:fillRect/>
                      </a:stretch>
                    </p:blipFill>
                    <p:spPr bwMode="auto">
                      <a:xfrm>
                        <a:off x="4594225" y="1664494"/>
                        <a:ext cx="3943350" cy="21502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3430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05272" y="620688"/>
            <a:ext cx="7581528" cy="132516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2800" b="1" dirty="0" smtClean="0">
                <a:solidFill>
                  <a:srgbClr val="002D69"/>
                </a:solidFill>
              </a:rPr>
              <a:t>Krzem półprzewodnikowy produkowany w Zakładach Azotowych w Tarnowie-Mościcach </a:t>
            </a:r>
          </a:p>
        </p:txBody>
      </p:sp>
      <p:pic>
        <p:nvPicPr>
          <p:cNvPr id="3075" name="Obraz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96036" y="3023955"/>
            <a:ext cx="3224212" cy="2418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030" descr="Znalezione obrazy dla zapytania jaskó&amp;lstrok;ka Za tarnó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7604" y="2983451"/>
            <a:ext cx="3205163" cy="2402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Rectangle 3"/>
          <p:cNvSpPr>
            <a:spLocks noChangeArrowheads="1"/>
          </p:cNvSpPr>
          <p:nvPr/>
        </p:nvSpPr>
        <p:spPr bwMode="auto">
          <a:xfrm>
            <a:off x="0" y="848982"/>
            <a:ext cx="164945" cy="35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1643" tIns="40821" rIns="81643" bIns="40821" anchor="ctr">
            <a:spAutoFit/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14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2231" y="2707481"/>
            <a:ext cx="1357313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14600"/>
            <a:ext cx="1357313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" y="1132284"/>
            <a:ext cx="551855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1749" name="Rectangle 5"/>
          <p:cNvSpPr>
            <a:spLocks/>
          </p:cNvSpPr>
          <p:nvPr/>
        </p:nvSpPr>
        <p:spPr bwMode="auto">
          <a:xfrm>
            <a:off x="1660909" y="1513638"/>
            <a:ext cx="320602" cy="17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125">
                <a:solidFill>
                  <a:srgbClr val="FFFFFF"/>
                </a:solidFill>
                <a:latin typeface="Aller Bold" charset="0"/>
                <a:ea typeface="ＭＳ Ｐゴシック" charset="0"/>
                <a:cs typeface="Aller Bold" charset="0"/>
                <a:sym typeface="Aller Bold" charset="0"/>
              </a:rPr>
              <a:t>1995</a:t>
            </a:r>
          </a:p>
        </p:txBody>
      </p:sp>
      <p:sp>
        <p:nvSpPr>
          <p:cNvPr id="31750" name="Rectangle 6"/>
          <p:cNvSpPr>
            <a:spLocks/>
          </p:cNvSpPr>
          <p:nvPr/>
        </p:nvSpPr>
        <p:spPr bwMode="auto">
          <a:xfrm>
            <a:off x="1345773" y="481118"/>
            <a:ext cx="6700838" cy="1060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pl-PL" sz="2250" b="1" dirty="0">
              <a:solidFill>
                <a:srgbClr val="000000">
                  <a:lumMod val="65000"/>
                  <a:lumOff val="35000"/>
                </a:srgbClr>
              </a:solidFill>
              <a:latin typeface="Aller Bold" charset="0"/>
              <a:ea typeface="ＭＳ Ｐゴシック" charset="0"/>
              <a:cs typeface="Aller Bold" charset="0"/>
              <a:sym typeface="Aller Bold" charset="0"/>
            </a:endParaRPr>
          </a:p>
          <a:p>
            <a:pPr algn="ctr"/>
            <a:r>
              <a:rPr lang="pl-PL" sz="2250" b="1" dirty="0">
                <a:solidFill>
                  <a:srgbClr val="C00000"/>
                </a:solidFill>
                <a:latin typeface="Aller Bold" charset="0"/>
                <a:ea typeface="ＭＳ Ｐゴシック" charset="0"/>
                <a:cs typeface="Aller Bold" charset="0"/>
                <a:sym typeface="Aller Bold" charset="0"/>
              </a:rPr>
              <a:t>Związki krzemu!</a:t>
            </a:r>
          </a:p>
          <a:p>
            <a:pPr algn="ctr"/>
            <a:r>
              <a:rPr lang="pl-PL" b="1" dirty="0">
                <a:solidFill>
                  <a:srgbClr val="000000">
                    <a:lumMod val="65000"/>
                    <a:lumOff val="35000"/>
                  </a:srgbClr>
                </a:solidFill>
                <a:latin typeface="Aller Bold" charset="0"/>
                <a:ea typeface="ＭＳ Ｐゴシック" charset="0"/>
                <a:cs typeface="Aller Bold" charset="0"/>
                <a:sym typeface="Aller Bold" charset="0"/>
              </a:rPr>
              <a:t>Opracowane technologie</a:t>
            </a:r>
          </a:p>
          <a:p>
            <a:pPr algn="ctr">
              <a:spcBef>
                <a:spcPts val="675"/>
              </a:spcBef>
            </a:pPr>
            <a:r>
              <a:rPr lang="pl-PL" b="1" dirty="0" err="1">
                <a:solidFill>
                  <a:srgbClr val="CC0000"/>
                </a:solidFill>
                <a:cs typeface="Arial" charset="0"/>
                <a:sym typeface="Gill Sans" charset="0"/>
              </a:rPr>
              <a:t>Organofunkcyjne</a:t>
            </a:r>
            <a:r>
              <a:rPr lang="pl-PL" b="1" dirty="0">
                <a:solidFill>
                  <a:srgbClr val="CC0000"/>
                </a:solidFill>
                <a:cs typeface="Arial" charset="0"/>
                <a:sym typeface="Gill Sans" charset="0"/>
              </a:rPr>
              <a:t> silany</a:t>
            </a:r>
          </a:p>
          <a:p>
            <a:endParaRPr lang="en-US" sz="2025" dirty="0">
              <a:solidFill>
                <a:srgbClr val="343434"/>
              </a:solidFill>
              <a:latin typeface="Aller Bold" charset="0"/>
              <a:ea typeface="ＭＳ Ｐゴシック" charset="0"/>
              <a:cs typeface="Aller Bold" charset="0"/>
              <a:sym typeface="Aller Bold" charset="0"/>
            </a:endParaRPr>
          </a:p>
        </p:txBody>
      </p:sp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9544" y="417238"/>
            <a:ext cx="850106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1753" name="Line 9"/>
          <p:cNvSpPr>
            <a:spLocks noChangeShapeType="1"/>
          </p:cNvSpPr>
          <p:nvPr/>
        </p:nvSpPr>
        <p:spPr bwMode="auto">
          <a:xfrm rot="10800000" flipV="1">
            <a:off x="6394703" y="4158081"/>
            <a:ext cx="567063" cy="364541"/>
          </a:xfrm>
          <a:prstGeom prst="line">
            <a:avLst/>
          </a:prstGeom>
          <a:noFill/>
          <a:ln w="19050" cap="flat">
            <a:solidFill>
              <a:srgbClr val="B3B3B3"/>
            </a:solidFill>
            <a:prstDash val="sysDot"/>
            <a:miter lim="800000"/>
            <a:headEnd type="none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363">
              <a:latin typeface="Gill Sans" charset="0"/>
              <a:sym typeface="Gill Sans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02337" y="1983034"/>
            <a:ext cx="8496300" cy="9134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643" tIns="40821" rIns="81643" bIns="40821">
            <a:spAutoFit/>
          </a:bodyPr>
          <a:lstStyle/>
          <a:p>
            <a:pPr marL="306160" indent="-306160" algn="ctr" defTabSz="379866">
              <a:tabLst>
                <a:tab pos="1118331" algn="l"/>
              </a:tabLst>
            </a:pPr>
            <a:r>
              <a:rPr lang="pl-PL" dirty="0">
                <a:latin typeface="Trebuchet MS" pitchFamily="34" charset="0"/>
                <a:cs typeface="Tahoma" pitchFamily="34" charset="0"/>
                <a:sym typeface="Gill Sans" charset="0"/>
              </a:rPr>
              <a:t>P.I.W. </a:t>
            </a:r>
            <a:r>
              <a:rPr lang="pl-PL" dirty="0" err="1">
                <a:latin typeface="Trebuchet MS" pitchFamily="34" charset="0"/>
                <a:cs typeface="Tahoma" pitchFamily="34" charset="0"/>
                <a:sym typeface="Gill Sans" charset="0"/>
              </a:rPr>
              <a:t>Unisil</a:t>
            </a:r>
            <a:r>
              <a:rPr lang="pl-PL" dirty="0">
                <a:latin typeface="Trebuchet MS" pitchFamily="34" charset="0"/>
                <a:cs typeface="Tahoma" pitchFamily="34" charset="0"/>
                <a:sym typeface="Gill Sans" charset="0"/>
              </a:rPr>
              <a:t> - pierwszy uniwersytecki </a:t>
            </a:r>
            <a:r>
              <a:rPr lang="pl-PL" dirty="0" err="1">
                <a:latin typeface="Trebuchet MS" pitchFamily="34" charset="0"/>
                <a:cs typeface="Tahoma" pitchFamily="34" charset="0"/>
                <a:sym typeface="Gill Sans" charset="0"/>
              </a:rPr>
              <a:t>spin</a:t>
            </a:r>
            <a:r>
              <a:rPr lang="pl-PL" dirty="0">
                <a:latin typeface="Trebuchet MS" pitchFamily="34" charset="0"/>
                <a:cs typeface="Tahoma" pitchFamily="34" charset="0"/>
                <a:sym typeface="Gill Sans" charset="0"/>
              </a:rPr>
              <a:t>-off, założony w 1989 r.</a:t>
            </a:r>
          </a:p>
          <a:p>
            <a:pPr marL="306160" indent="-306160" algn="ctr" defTabSz="379866">
              <a:tabLst>
                <a:tab pos="1118331" algn="l"/>
              </a:tabLst>
            </a:pPr>
            <a:r>
              <a:rPr lang="pl-PL" dirty="0">
                <a:latin typeface="Trebuchet MS" pitchFamily="34" charset="0"/>
                <a:cs typeface="Tahoma" pitchFamily="34" charset="0"/>
                <a:sym typeface="Gill Sans" charset="0"/>
              </a:rPr>
              <a:t>opracowano i wdrożono do produkcji kilkanaście technologii syntezy silanów </a:t>
            </a:r>
            <a:r>
              <a:rPr lang="pl-PL" dirty="0" err="1">
                <a:latin typeface="Trebuchet MS" pitchFamily="34" charset="0"/>
                <a:cs typeface="Tahoma" pitchFamily="34" charset="0"/>
                <a:sym typeface="Gill Sans" charset="0"/>
              </a:rPr>
              <a:t>organofunkcyjnych</a:t>
            </a:r>
            <a:r>
              <a:rPr lang="pl-PL" dirty="0">
                <a:latin typeface="Trebuchet MS" pitchFamily="34" charset="0"/>
                <a:cs typeface="Tahoma" pitchFamily="34" charset="0"/>
                <a:sym typeface="Gill Sans" charset="0"/>
              </a:rPr>
              <a:t> zastosowania: </a:t>
            </a:r>
          </a:p>
        </p:txBody>
      </p:sp>
      <p:grpSp>
        <p:nvGrpSpPr>
          <p:cNvPr id="16" name="Grupa 11"/>
          <p:cNvGrpSpPr>
            <a:grpSpLocks/>
          </p:cNvGrpSpPr>
          <p:nvPr/>
        </p:nvGrpSpPr>
        <p:grpSpPr bwMode="auto">
          <a:xfrm>
            <a:off x="4450487" y="4806153"/>
            <a:ext cx="1647146" cy="1194597"/>
            <a:chOff x="1643042" y="1337045"/>
            <a:chExt cx="1992742" cy="2234831"/>
          </a:xfrm>
        </p:grpSpPr>
        <p:pic>
          <p:nvPicPr>
            <p:cNvPr id="17" name="Picture 13" descr="C:\Documents and Settings\Michał Dutkiewicz\Moje dokumenty\do_zabrania\ZAST4.JP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3042" y="1857364"/>
              <a:ext cx="1953330" cy="1714512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8" name="Prostokąt 5"/>
            <p:cNvSpPr>
              <a:spLocks noChangeArrowheads="1"/>
            </p:cNvSpPr>
            <p:nvPr/>
          </p:nvSpPr>
          <p:spPr bwMode="auto">
            <a:xfrm>
              <a:off x="1845387" y="1337045"/>
              <a:ext cx="1790397" cy="577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l-PL" sz="1406" b="1" dirty="0">
                  <a:sym typeface="Gill Sans" charset="0"/>
                </a:rPr>
                <a:t>Środki wiążące</a:t>
              </a:r>
            </a:p>
          </p:txBody>
        </p:sp>
      </p:grpSp>
      <p:grpSp>
        <p:nvGrpSpPr>
          <p:cNvPr id="19" name="Grupa 14"/>
          <p:cNvGrpSpPr>
            <a:grpSpLocks/>
          </p:cNvGrpSpPr>
          <p:nvPr/>
        </p:nvGrpSpPr>
        <p:grpSpPr bwMode="auto">
          <a:xfrm>
            <a:off x="926595" y="3347992"/>
            <a:ext cx="4181834" cy="1518047"/>
            <a:chOff x="2358706" y="3714752"/>
            <a:chExt cx="4668272" cy="2024076"/>
          </a:xfrm>
        </p:grpSpPr>
        <p:pic>
          <p:nvPicPr>
            <p:cNvPr id="20" name="Picture 5" descr="C:\Documents and Settings\Michał Dutkiewicz\Moje dokumenty\do_zabrania\ZAST2.JPG"/>
            <p:cNvPicPr>
              <a:picLocks noChangeAspect="1" noChangeArrowheads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8706" y="4071942"/>
              <a:ext cx="1762118" cy="16668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:\Documents and Settings\Michał Dutkiewicz\Moje dokumenty\do_zabrania\ZAST3.JPG"/>
            <p:cNvPicPr>
              <a:picLocks noChangeAspect="1" noChangeArrowheads="1"/>
            </p:cNvPicPr>
            <p:nvPr/>
          </p:nvPicPr>
          <p:blipFill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0841" y="4071942"/>
              <a:ext cx="1857388" cy="1666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Prostokąt 21"/>
            <p:cNvSpPr/>
            <p:nvPr/>
          </p:nvSpPr>
          <p:spPr>
            <a:xfrm>
              <a:off x="2508573" y="3714752"/>
              <a:ext cx="4518405" cy="4115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l-PL" sz="1406" b="1" dirty="0">
                  <a:latin typeface="+mn-lt"/>
                  <a:sym typeface="Gill Sans" charset="0"/>
                </a:rPr>
                <a:t>Modyfikatory powierzchni mineralnych i polimerów</a:t>
              </a:r>
              <a:endParaRPr lang="pl-PL" sz="1406" dirty="0">
                <a:latin typeface="+mn-lt"/>
                <a:cs typeface="Arial" charset="0"/>
                <a:sym typeface="Gill Sans" charset="0"/>
              </a:endParaRPr>
            </a:p>
          </p:txBody>
        </p:sp>
      </p:grpSp>
      <p:grpSp>
        <p:nvGrpSpPr>
          <p:cNvPr id="23" name="Grupa 12"/>
          <p:cNvGrpSpPr>
            <a:grpSpLocks/>
          </p:cNvGrpSpPr>
          <p:nvPr/>
        </p:nvGrpSpPr>
        <p:grpSpPr bwMode="auto">
          <a:xfrm>
            <a:off x="5422596" y="3388496"/>
            <a:ext cx="1784722" cy="1423918"/>
            <a:chOff x="5429256" y="1500174"/>
            <a:chExt cx="1986282" cy="2061098"/>
          </a:xfrm>
        </p:grpSpPr>
        <p:pic>
          <p:nvPicPr>
            <p:cNvPr id="24" name="Picture 4" descr="C:\Documents and Settings\Michał Dutkiewicz\Moje dokumenty\do_zabrania\ZAST1.JPG"/>
            <p:cNvPicPr>
              <a:picLocks noChangeAspect="1" noChangeArrowheads="1"/>
            </p:cNvPicPr>
            <p:nvPr/>
          </p:nvPicPr>
          <p:blipFill>
            <a:blip r:embed="rId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9256" y="1863932"/>
              <a:ext cx="1928827" cy="1697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Prostokąt 24"/>
            <p:cNvSpPr/>
            <p:nvPr/>
          </p:nvSpPr>
          <p:spPr>
            <a:xfrm>
              <a:off x="5664752" y="1500174"/>
              <a:ext cx="1750786" cy="4468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l-PL" sz="1406" b="1" dirty="0">
                  <a:latin typeface="+mn-lt"/>
                  <a:sym typeface="Gill Sans" charset="0"/>
                </a:rPr>
                <a:t>Czynniki sieciujące</a:t>
              </a:r>
              <a:endParaRPr lang="pl-PL" sz="1406" dirty="0">
                <a:latin typeface="+mn-lt"/>
                <a:cs typeface="Arial" charset="0"/>
                <a:sym typeface="Gill Sans" charset="0"/>
              </a:endParaRPr>
            </a:p>
          </p:txBody>
        </p:sp>
      </p:grpSp>
      <p:sp>
        <p:nvSpPr>
          <p:cNvPr id="2" name="Prostokąt 1"/>
          <p:cNvSpPr/>
          <p:nvPr/>
        </p:nvSpPr>
        <p:spPr bwMode="auto">
          <a:xfrm>
            <a:off x="7002270" y="5179219"/>
            <a:ext cx="1417658" cy="639547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pl-PL" sz="2363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9058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Prostokąt 1"/>
          <p:cNvSpPr>
            <a:spLocks noChangeArrowheads="1"/>
          </p:cNvSpPr>
          <p:nvPr/>
        </p:nvSpPr>
        <p:spPr bwMode="auto">
          <a:xfrm>
            <a:off x="287339" y="4508897"/>
            <a:ext cx="8569325" cy="122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43" tIns="40821" rIns="81643" bIns="40821">
            <a:spAutoFit/>
          </a:bodyPr>
          <a:lstStyle>
            <a:lvl1pPr eaLnBrk="0" hangingPunct="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pl-PL" sz="1238" b="1" dirty="0">
                <a:solidFill>
                  <a:prstClr val="black"/>
                </a:solidFill>
                <a:cs typeface="Times New Roman" panose="02020603050405020304" pitchFamily="18" charset="0"/>
              </a:rPr>
              <a:t>The Innovation-Implementation Company "</a:t>
            </a:r>
            <a:r>
              <a:rPr lang="en-US" altLang="pl-PL" sz="1238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Unisil</a:t>
            </a:r>
            <a:r>
              <a:rPr lang="en-US" altLang="pl-PL" sz="1238" b="1" dirty="0">
                <a:solidFill>
                  <a:prstClr val="black"/>
                </a:solidFill>
                <a:cs typeface="Times New Roman" panose="02020603050405020304" pitchFamily="18" charset="0"/>
              </a:rPr>
              <a:t>"</a:t>
            </a:r>
            <a:r>
              <a:rPr lang="en-US" altLang="pl-PL" sz="1238" dirty="0">
                <a:solidFill>
                  <a:prstClr val="black"/>
                </a:solidFill>
                <a:cs typeface="Times New Roman" panose="02020603050405020304" pitchFamily="18" charset="0"/>
              </a:rPr>
              <a:t> was founded in May 1989 and since that time it has been </a:t>
            </a:r>
            <a:r>
              <a:rPr lang="en-US" altLang="pl-PL" sz="1238" b="1" dirty="0">
                <a:solidFill>
                  <a:srgbClr val="002D69"/>
                </a:solidFill>
                <a:cs typeface="Times New Roman" panose="02020603050405020304" pitchFamily="18" charset="0"/>
              </a:rPr>
              <a:t>the only producer of </a:t>
            </a:r>
            <a:r>
              <a:rPr lang="en-US" altLang="pl-PL" sz="1238" b="1" dirty="0" err="1">
                <a:solidFill>
                  <a:srgbClr val="002D69"/>
                </a:solidFill>
                <a:cs typeface="Times New Roman" panose="02020603050405020304" pitchFamily="18" charset="0"/>
              </a:rPr>
              <a:t>organofunctionalized</a:t>
            </a:r>
            <a:r>
              <a:rPr lang="en-US" altLang="pl-PL" sz="1238" b="1" dirty="0">
                <a:solidFill>
                  <a:srgbClr val="002D69"/>
                </a:solidFill>
                <a:cs typeface="Times New Roman" panose="02020603050405020304" pitchFamily="18" charset="0"/>
              </a:rPr>
              <a:t> </a:t>
            </a:r>
            <a:r>
              <a:rPr lang="en-US" altLang="pl-PL" sz="1238" b="1" dirty="0" err="1">
                <a:solidFill>
                  <a:srgbClr val="002D69"/>
                </a:solidFill>
                <a:cs typeface="Times New Roman" panose="02020603050405020304" pitchFamily="18" charset="0"/>
              </a:rPr>
              <a:t>silanes</a:t>
            </a:r>
            <a:r>
              <a:rPr lang="en-US" altLang="pl-PL" sz="1238" b="1" dirty="0">
                <a:solidFill>
                  <a:srgbClr val="002D69"/>
                </a:solidFill>
                <a:cs typeface="Times New Roman" panose="02020603050405020304" pitchFamily="18" charset="0"/>
              </a:rPr>
              <a:t> and </a:t>
            </a:r>
            <a:r>
              <a:rPr lang="en-US" altLang="pl-PL" sz="1238" b="1" dirty="0" err="1">
                <a:solidFill>
                  <a:srgbClr val="002D69"/>
                </a:solidFill>
                <a:cs typeface="Times New Roman" panose="02020603050405020304" pitchFamily="18" charset="0"/>
              </a:rPr>
              <a:t>organosilanes</a:t>
            </a:r>
            <a:r>
              <a:rPr lang="en-US" altLang="pl-PL" sz="1238" b="1" dirty="0">
                <a:solidFill>
                  <a:srgbClr val="002D69"/>
                </a:solidFill>
                <a:cs typeface="Times New Roman" panose="02020603050405020304" pitchFamily="18" charset="0"/>
              </a:rPr>
              <a:t> in Poland</a:t>
            </a:r>
            <a:r>
              <a:rPr lang="en-US" altLang="pl-PL" sz="1238" dirty="0">
                <a:solidFill>
                  <a:prstClr val="black"/>
                </a:solidFill>
                <a:cs typeface="Times New Roman" panose="02020603050405020304" pitchFamily="18" charset="0"/>
              </a:rPr>
              <a:t>. Over 25 years ago in the housing leased from the </a:t>
            </a:r>
            <a:r>
              <a:rPr lang="en-US" altLang="pl-PL" sz="1238" dirty="0" err="1">
                <a:solidFill>
                  <a:prstClr val="black"/>
                </a:solidFill>
                <a:cs typeface="Times New Roman" panose="02020603050405020304" pitchFamily="18" charset="0"/>
              </a:rPr>
              <a:t>Zakłady</a:t>
            </a:r>
            <a:r>
              <a:rPr lang="en-US" altLang="pl-PL" sz="1238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pl-PL" sz="1238" dirty="0" err="1">
                <a:solidFill>
                  <a:prstClr val="black"/>
                </a:solidFill>
                <a:cs typeface="Times New Roman" panose="02020603050405020304" pitchFamily="18" charset="0"/>
              </a:rPr>
              <a:t>Azotowe</a:t>
            </a:r>
            <a:r>
              <a:rPr lang="en-US" altLang="pl-PL" sz="1238" dirty="0">
                <a:solidFill>
                  <a:prstClr val="black"/>
                </a:solidFill>
                <a:cs typeface="Times New Roman" panose="02020603050405020304" pitchFamily="18" charset="0"/>
              </a:rPr>
              <a:t> (Nitrogen Company) in </a:t>
            </a:r>
            <a:r>
              <a:rPr lang="en-US" altLang="pl-PL" sz="1238" dirty="0" err="1">
                <a:solidFill>
                  <a:prstClr val="black"/>
                </a:solidFill>
                <a:cs typeface="Times New Roman" panose="02020603050405020304" pitchFamily="18" charset="0"/>
              </a:rPr>
              <a:t>Tarnów-Mościce</a:t>
            </a:r>
            <a:r>
              <a:rPr lang="en-US" altLang="pl-PL" sz="1238" dirty="0">
                <a:solidFill>
                  <a:prstClr val="black"/>
                </a:solidFill>
                <a:cs typeface="Times New Roman" panose="02020603050405020304" pitchFamily="18" charset="0"/>
              </a:rPr>
              <a:t>, with the use of the infrastructure and resources of this Company and on the basis of the patented solutions and technologies of </a:t>
            </a:r>
            <a:r>
              <a:rPr lang="en-US" altLang="pl-PL" sz="1238" dirty="0" err="1">
                <a:solidFill>
                  <a:prstClr val="black"/>
                </a:solidFill>
                <a:cs typeface="Times New Roman" panose="02020603050405020304" pitchFamily="18" charset="0"/>
              </a:rPr>
              <a:t>silanes</a:t>
            </a:r>
            <a:r>
              <a:rPr lang="en-US" altLang="pl-PL" sz="1238" dirty="0">
                <a:solidFill>
                  <a:prstClr val="black"/>
                </a:solidFill>
                <a:cs typeface="Times New Roman" panose="02020603050405020304" pitchFamily="18" charset="0"/>
              </a:rPr>
              <a:t> production developed by the group of Prof. </a:t>
            </a:r>
            <a:r>
              <a:rPr lang="en-US" altLang="pl-PL" sz="1238" dirty="0" err="1">
                <a:solidFill>
                  <a:prstClr val="black"/>
                </a:solidFill>
                <a:cs typeface="Times New Roman" panose="02020603050405020304" pitchFamily="18" charset="0"/>
              </a:rPr>
              <a:t>Bogdan</a:t>
            </a:r>
            <a:r>
              <a:rPr lang="en-US" altLang="pl-PL" sz="1238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pl-PL" sz="1238" dirty="0" err="1">
                <a:solidFill>
                  <a:prstClr val="black"/>
                </a:solidFill>
                <a:cs typeface="Times New Roman" panose="02020603050405020304" pitchFamily="18" charset="0"/>
              </a:rPr>
              <a:t>Marciniec</a:t>
            </a:r>
            <a:r>
              <a:rPr lang="en-US" altLang="pl-PL" sz="1238" dirty="0">
                <a:solidFill>
                  <a:prstClr val="black"/>
                </a:solidFill>
                <a:cs typeface="Times New Roman" panose="02020603050405020304" pitchFamily="18" charset="0"/>
              </a:rPr>
              <a:t> from the Faculty of Chemistry, A. Mickiewicz University, </a:t>
            </a:r>
            <a:r>
              <a:rPr lang="en-US" altLang="pl-PL" sz="1238" dirty="0" err="1">
                <a:solidFill>
                  <a:prstClr val="black"/>
                </a:solidFill>
                <a:cs typeface="Times New Roman" panose="02020603050405020304" pitchFamily="18" charset="0"/>
              </a:rPr>
              <a:t>Poznań</a:t>
            </a:r>
            <a:r>
              <a:rPr lang="en-US" altLang="pl-PL" sz="1238" dirty="0">
                <a:solidFill>
                  <a:prstClr val="black"/>
                </a:solidFill>
                <a:cs typeface="Times New Roman" panose="02020603050405020304" pitchFamily="18" charset="0"/>
              </a:rPr>
              <a:t>, “</a:t>
            </a:r>
            <a:r>
              <a:rPr lang="en-US" altLang="pl-PL" sz="1238" dirty="0" err="1">
                <a:solidFill>
                  <a:prstClr val="black"/>
                </a:solidFill>
                <a:cs typeface="Times New Roman" panose="02020603050405020304" pitchFamily="18" charset="0"/>
              </a:rPr>
              <a:t>Unisil</a:t>
            </a:r>
            <a:r>
              <a:rPr lang="en-US" altLang="pl-PL" sz="1238" dirty="0">
                <a:solidFill>
                  <a:prstClr val="black"/>
                </a:solidFill>
                <a:cs typeface="Times New Roman" panose="02020603050405020304" pitchFamily="18" charset="0"/>
              </a:rPr>
              <a:t>” started production of amino-functionalized </a:t>
            </a:r>
            <a:r>
              <a:rPr lang="en-US" altLang="pl-PL" sz="1238" dirty="0" err="1">
                <a:solidFill>
                  <a:prstClr val="black"/>
                </a:solidFill>
                <a:cs typeface="Times New Roman" panose="02020603050405020304" pitchFamily="18" charset="0"/>
              </a:rPr>
              <a:t>silane</a:t>
            </a:r>
            <a:r>
              <a:rPr lang="en-US" altLang="pl-PL" sz="1238" dirty="0">
                <a:solidFill>
                  <a:prstClr val="black"/>
                </a:solidFill>
                <a:cs typeface="Times New Roman" panose="02020603050405020304" pitchFamily="18" charset="0"/>
              </a:rPr>
              <a:t> that was the first of a large series of products offered presently. </a:t>
            </a:r>
            <a:endParaRPr lang="pl-PL" altLang="pl-PL" sz="1238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pic>
        <p:nvPicPr>
          <p:cNvPr id="52227" name="Obraz 5" descr="Obraz zawierający niebo, zewnętrzne, budynek, fabryka&#10;&#10;Opis wygenerowany przy bardzo wysokim poziomie pewnośc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1" y="1701404"/>
            <a:ext cx="4518025" cy="2541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Prostokąt 10"/>
          <p:cNvSpPr>
            <a:spLocks noChangeArrowheads="1"/>
          </p:cNvSpPr>
          <p:nvPr/>
        </p:nvSpPr>
        <p:spPr bwMode="auto">
          <a:xfrm>
            <a:off x="2080561" y="480984"/>
            <a:ext cx="5544616" cy="944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43" tIns="40821" rIns="81643" bIns="4082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800" b="1" dirty="0" err="1">
                <a:solidFill>
                  <a:srgbClr val="002D69"/>
                </a:solidFill>
              </a:rPr>
              <a:t>Unisil</a:t>
            </a:r>
            <a:r>
              <a:rPr lang="pl-PL" altLang="pl-PL" sz="2800" b="1" dirty="0">
                <a:solidFill>
                  <a:srgbClr val="002D69"/>
                </a:solidFill>
              </a:rPr>
              <a:t> – </a:t>
            </a:r>
            <a:r>
              <a:rPr lang="pl-PL" altLang="pl-PL" sz="2800" b="1" dirty="0" err="1">
                <a:solidFill>
                  <a:srgbClr val="002D69"/>
                </a:solidFill>
              </a:rPr>
              <a:t>large</a:t>
            </a:r>
            <a:r>
              <a:rPr lang="pl-PL" altLang="pl-PL" sz="2800" b="1" dirty="0">
                <a:solidFill>
                  <a:srgbClr val="002D69"/>
                </a:solidFill>
              </a:rPr>
              <a:t> </a:t>
            </a:r>
            <a:r>
              <a:rPr lang="pl-PL" altLang="pl-PL" sz="2800" b="1" dirty="0" err="1">
                <a:solidFill>
                  <a:srgbClr val="002D69"/>
                </a:solidFill>
              </a:rPr>
              <a:t>scale</a:t>
            </a:r>
            <a:r>
              <a:rPr lang="pl-PL" altLang="pl-PL" sz="2800" b="1" dirty="0">
                <a:solidFill>
                  <a:srgbClr val="002D69"/>
                </a:solidFill>
              </a:rPr>
              <a:t> </a:t>
            </a:r>
            <a:r>
              <a:rPr lang="pl-PL" altLang="pl-PL" sz="2800" b="1" dirty="0" err="1">
                <a:solidFill>
                  <a:srgbClr val="002D69"/>
                </a:solidFill>
              </a:rPr>
              <a:t>synthesis</a:t>
            </a:r>
            <a:r>
              <a:rPr lang="pl-PL" altLang="pl-PL" sz="2800" b="1" dirty="0">
                <a:solidFill>
                  <a:srgbClr val="002D69"/>
                </a:solidFill>
              </a:rPr>
              <a:t> of </a:t>
            </a:r>
            <a:r>
              <a:rPr lang="pl-PL" altLang="pl-PL" sz="2800" b="1" dirty="0" err="1">
                <a:solidFill>
                  <a:srgbClr val="002D69"/>
                </a:solidFill>
              </a:rPr>
              <a:t>organofunctional</a:t>
            </a:r>
            <a:r>
              <a:rPr lang="pl-PL" altLang="pl-PL" sz="2800" b="1" dirty="0">
                <a:solidFill>
                  <a:srgbClr val="002D69"/>
                </a:solidFill>
              </a:rPr>
              <a:t> </a:t>
            </a:r>
            <a:r>
              <a:rPr lang="pl-PL" altLang="pl-PL" sz="2800" b="1" dirty="0" err="1">
                <a:solidFill>
                  <a:srgbClr val="002D69"/>
                </a:solidFill>
              </a:rPr>
              <a:t>silanes</a:t>
            </a:r>
            <a:endParaRPr lang="en-US" altLang="pl-PL" sz="2800" b="1" dirty="0">
              <a:solidFill>
                <a:srgbClr val="002D69"/>
              </a:solidFill>
            </a:endParaRPr>
          </a:p>
        </p:txBody>
      </p:sp>
      <p:pic>
        <p:nvPicPr>
          <p:cNvPr id="52229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2266951"/>
            <a:ext cx="35941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211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260648"/>
            <a:ext cx="4188502" cy="603502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679" y="260648"/>
            <a:ext cx="4271329" cy="603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22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426253" y="1498570"/>
            <a:ext cx="213949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Projekty rozwojowe 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5120981" y="1538790"/>
            <a:ext cx="2919774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Projekty badań stosowanych</a:t>
            </a:r>
          </a:p>
        </p:txBody>
      </p:sp>
      <p:sp>
        <p:nvSpPr>
          <p:cNvPr id="4" name="Prostokąt 3"/>
          <p:cNvSpPr/>
          <p:nvPr/>
        </p:nvSpPr>
        <p:spPr>
          <a:xfrm>
            <a:off x="1439653" y="2024845"/>
            <a:ext cx="1987878" cy="14482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pl-PL" sz="1350" b="1" dirty="0">
              <a:solidFill>
                <a:prstClr val="black"/>
              </a:solidFill>
              <a:latin typeface="Arial"/>
              <a:ea typeface="Calibri"/>
              <a:cs typeface="Times New Roman"/>
            </a:endParaRP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pl-PL" sz="788" b="1" dirty="0">
              <a:solidFill>
                <a:prstClr val="black"/>
              </a:solidFill>
              <a:latin typeface="Arial"/>
              <a:ea typeface="Calibri"/>
              <a:cs typeface="Times New Roman"/>
            </a:endParaRP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1350" b="1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N R05 0005 04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sz="1200" i="1" dirty="0" err="1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Funkcjonalizowane</a:t>
            </a:r>
            <a:r>
              <a:rPr lang="pl-PL" sz="1200" i="1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sz="1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silseskwioksany</a:t>
            </a:r>
            <a:r>
              <a:rPr lang="pl-PL" sz="1200" i="1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 klatkowe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sz="1200" i="1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- syntezy i technologie</a:t>
            </a:r>
            <a:endParaRPr lang="pl-PL" sz="135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1432112" y="3620404"/>
            <a:ext cx="2443027" cy="1344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l-PL" sz="1350" b="1" dirty="0">
              <a:solidFill>
                <a:prstClr val="black"/>
              </a:solidFill>
              <a:latin typeface="Arial"/>
              <a:ea typeface="Calibri"/>
              <a:cs typeface="Times New Roman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l-PL" sz="788" b="1" dirty="0">
              <a:solidFill>
                <a:prstClr val="black"/>
              </a:solidFill>
              <a:latin typeface="Arial"/>
              <a:ea typeface="Calibri"/>
              <a:cs typeface="Times New Roman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sz="1350" b="1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Konsorcjum „NANOSIL”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sz="1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Silseskwioksany</a:t>
            </a:r>
            <a:r>
              <a:rPr lang="pl-PL" sz="1200" i="1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 jako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sz="1200" i="1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nanonapełniacze i modyfikatory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sz="1200" i="1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w kompozytach polimerowych</a:t>
            </a:r>
            <a:endParaRPr lang="pl-PL" sz="12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l-PL" sz="1050" dirty="0">
              <a:solidFill>
                <a:prstClr val="black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5217453" y="1990867"/>
            <a:ext cx="2431914" cy="136774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l-PL" sz="1350" b="1" dirty="0">
              <a:solidFill>
                <a:prstClr val="black"/>
              </a:solidFill>
              <a:latin typeface="Arial"/>
              <a:ea typeface="Calibri"/>
              <a:cs typeface="Times New Roman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l-PL" sz="788" b="1" dirty="0">
              <a:solidFill>
                <a:prstClr val="black"/>
              </a:solidFill>
              <a:latin typeface="Arial"/>
              <a:ea typeface="Calibri"/>
              <a:cs typeface="Times New Roman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sz="1350" b="1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Konsorcjum „PRESIL I</a:t>
            </a:r>
            <a:r>
              <a:rPr lang="pl-PL" sz="1350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”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sz="1200" i="1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Wdrożenie produkcji prekursorów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sz="1200" i="1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 funkcjonalizowanych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sz="12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 </a:t>
            </a:r>
            <a:r>
              <a:rPr lang="pl-PL" sz="1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silseskwioksanów</a:t>
            </a:r>
            <a:endParaRPr lang="pl-PL" sz="135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5217405" y="3501974"/>
            <a:ext cx="2441858" cy="16329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pl-PL" sz="1350" b="1" dirty="0">
              <a:solidFill>
                <a:prstClr val="black"/>
              </a:solidFill>
              <a:latin typeface="Arial"/>
              <a:ea typeface="Calibri"/>
              <a:cs typeface="Times New Roman"/>
            </a:endParaRP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pl-PL" sz="788" b="1" dirty="0">
              <a:solidFill>
                <a:prstClr val="black"/>
              </a:solidFill>
              <a:latin typeface="Arial"/>
              <a:ea typeface="Calibri"/>
              <a:cs typeface="Times New Roman"/>
            </a:endParaRP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1350" b="1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Konsorcjum „PRESIL II</a:t>
            </a:r>
            <a:r>
              <a:rPr lang="pl-PL" sz="1350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”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sz="1200" i="1" dirty="0">
                <a:solidFill>
                  <a:prstClr val="black"/>
                </a:solidFill>
                <a:latin typeface="Arial"/>
                <a:ea typeface="DejaVuSerif-Bold"/>
                <a:cs typeface="Times New Roman"/>
              </a:rPr>
              <a:t>Zaawansowane technologie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sz="1200" i="1" dirty="0">
                <a:solidFill>
                  <a:prstClr val="black"/>
                </a:solidFill>
                <a:latin typeface="Arial"/>
                <a:ea typeface="DejaVuSerif-Bold"/>
                <a:cs typeface="Times New Roman"/>
              </a:rPr>
              <a:t>syntezy funkcjonalizowanych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sz="1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Serif-Bold"/>
                <a:cs typeface="Times New Roman"/>
              </a:rPr>
              <a:t>silseskwioksanów</a:t>
            </a:r>
            <a:r>
              <a:rPr lang="pl-PL" sz="1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Serif-Bold"/>
                <a:cs typeface="Times New Roman"/>
              </a:rPr>
              <a:t> </a:t>
            </a:r>
            <a:r>
              <a:rPr lang="pl-PL" sz="1200" i="1" dirty="0">
                <a:solidFill>
                  <a:prstClr val="black"/>
                </a:solidFill>
                <a:latin typeface="Arial"/>
                <a:ea typeface="DejaVuSerif-Bold"/>
                <a:cs typeface="Times New Roman"/>
              </a:rPr>
              <a:t>do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sz="1200" i="1" dirty="0">
                <a:solidFill>
                  <a:prstClr val="black"/>
                </a:solidFill>
                <a:latin typeface="Arial"/>
                <a:ea typeface="DejaVuSerif-Bold"/>
                <a:cs typeface="Times New Roman"/>
              </a:rPr>
              <a:t>zastosowań w materiałach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sz="1200" i="1" dirty="0">
                <a:solidFill>
                  <a:prstClr val="black"/>
                </a:solidFill>
                <a:latin typeface="Arial"/>
                <a:ea typeface="DejaVuSerif-Bold"/>
                <a:cs typeface="Times New Roman"/>
              </a:rPr>
              <a:t>specjalnych</a:t>
            </a:r>
            <a:endParaRPr lang="pl-PL" sz="135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cxnSp>
        <p:nvCxnSpPr>
          <p:cNvPr id="12" name="Kształt 11"/>
          <p:cNvCxnSpPr>
            <a:stCxn id="5" idx="2"/>
            <a:endCxn id="6" idx="1"/>
          </p:cNvCxnSpPr>
          <p:nvPr/>
        </p:nvCxnSpPr>
        <p:spPr>
          <a:xfrm rot="5400000" flipH="1" flipV="1">
            <a:off x="2790376" y="2537990"/>
            <a:ext cx="2290326" cy="2563827"/>
          </a:xfrm>
          <a:prstGeom prst="bentConnector4">
            <a:avLst>
              <a:gd name="adj1" fmla="val -9981"/>
              <a:gd name="adj2" fmla="val 73822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ze strzałką 13"/>
          <p:cNvCxnSpPr/>
          <p:nvPr/>
        </p:nvCxnSpPr>
        <p:spPr>
          <a:xfrm>
            <a:off x="6408204" y="3158970"/>
            <a:ext cx="0" cy="363702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ze strzałką 16"/>
          <p:cNvCxnSpPr/>
          <p:nvPr/>
        </p:nvCxnSpPr>
        <p:spPr>
          <a:xfrm>
            <a:off x="2411760" y="3266982"/>
            <a:ext cx="0" cy="363702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ole tekstowe 17"/>
          <p:cNvSpPr txBox="1"/>
          <p:nvPr/>
        </p:nvSpPr>
        <p:spPr>
          <a:xfrm>
            <a:off x="3437874" y="2996952"/>
            <a:ext cx="1782198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1200" b="1" dirty="0">
                <a:solidFill>
                  <a:prstClr val="black"/>
                </a:solidFill>
              </a:rPr>
              <a:t>Ponad 50 patentów i zgłoszeń patentowych krajowych i zagranicznych</a:t>
            </a:r>
          </a:p>
        </p:txBody>
      </p:sp>
      <p:sp>
        <p:nvSpPr>
          <p:cNvPr id="19" name="Prostokąt 18"/>
          <p:cNvSpPr/>
          <p:nvPr/>
        </p:nvSpPr>
        <p:spPr>
          <a:xfrm>
            <a:off x="1979713" y="2024845"/>
            <a:ext cx="970253" cy="3046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1200" b="1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2008-2010</a:t>
            </a:r>
          </a:p>
        </p:txBody>
      </p:sp>
      <p:sp>
        <p:nvSpPr>
          <p:cNvPr id="20" name="Prostokąt 19"/>
          <p:cNvSpPr/>
          <p:nvPr/>
        </p:nvSpPr>
        <p:spPr>
          <a:xfrm>
            <a:off x="1949825" y="3620404"/>
            <a:ext cx="970253" cy="3046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1200" b="1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2010-2014</a:t>
            </a:r>
          </a:p>
        </p:txBody>
      </p:sp>
      <p:sp>
        <p:nvSpPr>
          <p:cNvPr id="21" name="Prostokąt 20"/>
          <p:cNvSpPr/>
          <p:nvPr/>
        </p:nvSpPr>
        <p:spPr>
          <a:xfrm>
            <a:off x="5817599" y="2001589"/>
            <a:ext cx="1179383" cy="3312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1350" b="1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2012-2014</a:t>
            </a:r>
          </a:p>
        </p:txBody>
      </p:sp>
      <p:sp>
        <p:nvSpPr>
          <p:cNvPr id="23" name="Prostokąt 22"/>
          <p:cNvSpPr/>
          <p:nvPr/>
        </p:nvSpPr>
        <p:spPr>
          <a:xfrm>
            <a:off x="5814138" y="3509580"/>
            <a:ext cx="1182845" cy="3312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1350" b="1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2015-2018</a:t>
            </a:r>
          </a:p>
        </p:txBody>
      </p:sp>
      <p:sp>
        <p:nvSpPr>
          <p:cNvPr id="25" name="Strzałka w prawo 24"/>
          <p:cNvSpPr/>
          <p:nvPr/>
        </p:nvSpPr>
        <p:spPr>
          <a:xfrm>
            <a:off x="3869923" y="1538790"/>
            <a:ext cx="1080120" cy="324036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l-PL" sz="1350">
              <a:solidFill>
                <a:prstClr val="white"/>
              </a:solidFill>
            </a:endParaRPr>
          </a:p>
        </p:txBody>
      </p:sp>
      <p:sp>
        <p:nvSpPr>
          <p:cNvPr id="22" name="pole tekstowe 21"/>
          <p:cNvSpPr txBox="1"/>
          <p:nvPr/>
        </p:nvSpPr>
        <p:spPr>
          <a:xfrm>
            <a:off x="1547664" y="944724"/>
            <a:ext cx="6264696" cy="46166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1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Wydział Chemii UAM, WCZT Poznań, </a:t>
            </a:r>
            <a:r>
              <a:rPr lang="pl-PL" sz="1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PPNT-FUAM</a:t>
            </a:r>
            <a:r>
              <a:rPr lang="pl-PL" sz="1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Politechniki: Rzeszowska, Poznańska, Krakowska, Łódzka, CBMM </a:t>
            </a:r>
            <a:r>
              <a:rPr lang="pl-PL" sz="1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Łodź</a:t>
            </a:r>
            <a:r>
              <a:rPr lang="pl-PL" sz="1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pl-PL" sz="1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IChP</a:t>
            </a:r>
            <a:r>
              <a:rPr lang="pl-PL" sz="1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W-wa</a:t>
            </a:r>
            <a:r>
              <a:rPr lang="pl-PL" sz="1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PIW „UNISIL” Tarnów</a:t>
            </a:r>
          </a:p>
        </p:txBody>
      </p:sp>
      <p:sp>
        <p:nvSpPr>
          <p:cNvPr id="24" name="pole tekstowe 23"/>
          <p:cNvSpPr txBox="1"/>
          <p:nvPr/>
        </p:nvSpPr>
        <p:spPr>
          <a:xfrm>
            <a:off x="1277634" y="5319211"/>
            <a:ext cx="6642738" cy="6001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1050" b="1" dirty="0">
                <a:solidFill>
                  <a:prstClr val="black"/>
                </a:solidFill>
              </a:rPr>
              <a:t>Uruchomienie produkcji </a:t>
            </a:r>
            <a:r>
              <a:rPr lang="pl-PL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silseskwioksanów</a:t>
            </a:r>
            <a:r>
              <a:rPr lang="pl-PL" sz="1200" b="1" dirty="0">
                <a:solidFill>
                  <a:prstClr val="black"/>
                </a:solidFill>
              </a:rPr>
              <a:t> </a:t>
            </a:r>
            <a:r>
              <a:rPr lang="pl-PL" sz="1050" b="1" dirty="0">
                <a:solidFill>
                  <a:prstClr val="black"/>
                </a:solidFill>
              </a:rPr>
              <a:t>wpisuje się w światowy wzrost zainteresowania nauki i przemysłu z wykorzystaniem tego typu związków do produkcji materiałów o unikalnych właściwościach fizykochemicznych.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1050" b="1" dirty="0">
                <a:solidFill>
                  <a:srgbClr val="FF0000"/>
                </a:solidFill>
              </a:rPr>
              <a:t>PIW „</a:t>
            </a:r>
            <a:r>
              <a:rPr lang="pl-PL" sz="1050" b="1" dirty="0" err="1">
                <a:solidFill>
                  <a:srgbClr val="FF0000"/>
                </a:solidFill>
              </a:rPr>
              <a:t>Unisil</a:t>
            </a:r>
            <a:r>
              <a:rPr lang="pl-PL" sz="1050" b="1" dirty="0">
                <a:solidFill>
                  <a:srgbClr val="FF0000"/>
                </a:solidFill>
              </a:rPr>
              <a:t>” </a:t>
            </a:r>
            <a:r>
              <a:rPr lang="pl-PL" sz="1050" b="1" dirty="0">
                <a:solidFill>
                  <a:prstClr val="black"/>
                </a:solidFill>
              </a:rPr>
              <a:t>stanie się ich pierwszym europejskim producentem </a:t>
            </a:r>
          </a:p>
        </p:txBody>
      </p:sp>
      <p:sp>
        <p:nvSpPr>
          <p:cNvPr id="34" name="pole tekstowe 33"/>
          <p:cNvSpPr txBox="1"/>
          <p:nvPr/>
        </p:nvSpPr>
        <p:spPr>
          <a:xfrm>
            <a:off x="3923928" y="5103186"/>
            <a:ext cx="1404156" cy="2308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l-PL" sz="900" dirty="0">
              <a:solidFill>
                <a:prstClr val="black"/>
              </a:solidFill>
            </a:endParaRPr>
          </a:p>
        </p:txBody>
      </p:sp>
      <p:sp>
        <p:nvSpPr>
          <p:cNvPr id="42" name="Objaśnienie prostokątne 41"/>
          <p:cNvSpPr/>
          <p:nvPr/>
        </p:nvSpPr>
        <p:spPr>
          <a:xfrm>
            <a:off x="3491881" y="2024844"/>
            <a:ext cx="1674186" cy="432048"/>
          </a:xfrm>
          <a:prstGeom prst="wedge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1050" b="1" dirty="0" err="1">
                <a:solidFill>
                  <a:prstClr val="black"/>
                </a:solidFill>
              </a:rPr>
              <a:t>B.Marciniec</a:t>
            </a:r>
            <a:r>
              <a:rPr lang="pl-PL" sz="1050" b="1" dirty="0">
                <a:solidFill>
                  <a:prstClr val="black"/>
                </a:solidFill>
              </a:rPr>
              <a:t>, </a:t>
            </a:r>
            <a:r>
              <a:rPr lang="pl-PL" sz="1050" b="1" i="1" dirty="0" err="1">
                <a:solidFill>
                  <a:prstClr val="black"/>
                </a:solidFill>
              </a:rPr>
              <a:t>Przem.Chem</a:t>
            </a:r>
            <a:r>
              <a:rPr lang="pl-PL" sz="1050" b="1" i="1" dirty="0">
                <a:solidFill>
                  <a:prstClr val="black"/>
                </a:solidFill>
              </a:rPr>
              <a:t>.,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1050" b="1" dirty="0">
                <a:solidFill>
                  <a:prstClr val="black"/>
                </a:solidFill>
              </a:rPr>
              <a:t>2010, 89,1184</a:t>
            </a:r>
          </a:p>
        </p:txBody>
      </p:sp>
    </p:spTree>
    <p:extLst>
      <p:ext uri="{BB962C8B-B14F-4D97-AF65-F5344CB8AC3E}">
        <p14:creationId xmlns:p14="http://schemas.microsoft.com/office/powerpoint/2010/main" val="397251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Prostokąt 12"/>
          <p:cNvSpPr>
            <a:spLocks noChangeArrowheads="1"/>
          </p:cNvSpPr>
          <p:nvPr/>
        </p:nvSpPr>
        <p:spPr bwMode="auto">
          <a:xfrm>
            <a:off x="1835696" y="429473"/>
            <a:ext cx="5616624" cy="944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43" tIns="40821" rIns="81643" bIns="4082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800" b="1" dirty="0" err="1">
                <a:solidFill>
                  <a:srgbClr val="002D69"/>
                </a:solidFill>
              </a:rPr>
              <a:t>Semi-technical</a:t>
            </a:r>
            <a:r>
              <a:rPr lang="pl-PL" altLang="pl-PL" sz="2800" b="1" dirty="0">
                <a:solidFill>
                  <a:srgbClr val="002D69"/>
                </a:solidFill>
              </a:rPr>
              <a:t> </a:t>
            </a:r>
            <a:r>
              <a:rPr lang="pl-PL" altLang="pl-PL" sz="2800" b="1" dirty="0" err="1">
                <a:solidFill>
                  <a:srgbClr val="002D69"/>
                </a:solidFill>
              </a:rPr>
              <a:t>scale</a:t>
            </a:r>
            <a:r>
              <a:rPr lang="pl-PL" altLang="pl-PL" sz="2800" b="1" dirty="0">
                <a:solidFill>
                  <a:srgbClr val="002D69"/>
                </a:solidFill>
              </a:rPr>
              <a:t> </a:t>
            </a:r>
            <a:r>
              <a:rPr lang="pl-PL" altLang="pl-PL" sz="2800" b="1" dirty="0" err="1">
                <a:solidFill>
                  <a:srgbClr val="002D69"/>
                </a:solidFill>
              </a:rPr>
              <a:t>synthesis</a:t>
            </a:r>
            <a:r>
              <a:rPr lang="pl-PL" altLang="pl-PL" sz="2800" b="1" dirty="0">
                <a:solidFill>
                  <a:srgbClr val="002D69"/>
                </a:solidFill>
              </a:rPr>
              <a:t> (</a:t>
            </a:r>
            <a:r>
              <a:rPr lang="pl-PL" altLang="pl-PL" sz="2800" b="1" dirty="0" err="1">
                <a:solidFill>
                  <a:srgbClr val="002D69"/>
                </a:solidFill>
              </a:rPr>
              <a:t>up</a:t>
            </a:r>
            <a:r>
              <a:rPr lang="pl-PL" altLang="pl-PL" sz="2800" b="1" dirty="0">
                <a:solidFill>
                  <a:srgbClr val="002D69"/>
                </a:solidFill>
              </a:rPr>
              <a:t> to 250 - 1000 g per </a:t>
            </a:r>
            <a:r>
              <a:rPr lang="pl-PL" altLang="pl-PL" sz="2800" b="1" dirty="0" err="1">
                <a:solidFill>
                  <a:srgbClr val="002D69"/>
                </a:solidFill>
              </a:rPr>
              <a:t>batch</a:t>
            </a:r>
            <a:r>
              <a:rPr lang="pl-PL" altLang="pl-PL" sz="2800" b="1" dirty="0">
                <a:solidFill>
                  <a:srgbClr val="002D69"/>
                </a:solidFill>
              </a:rPr>
              <a:t>)</a:t>
            </a:r>
            <a:endParaRPr lang="en-US" altLang="pl-PL" sz="2800" b="1" dirty="0">
              <a:solidFill>
                <a:srgbClr val="002D69"/>
              </a:solidFill>
            </a:endParaRPr>
          </a:p>
        </p:txBody>
      </p:sp>
      <p:graphicFrame>
        <p:nvGraphicFramePr>
          <p:cNvPr id="57347" name="Obiekt 1"/>
          <p:cNvGraphicFramePr>
            <a:graphicFrameLocks noChangeAspect="1"/>
          </p:cNvGraphicFramePr>
          <p:nvPr/>
        </p:nvGraphicFramePr>
        <p:xfrm>
          <a:off x="4124325" y="1853804"/>
          <a:ext cx="4756150" cy="2608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0" name="CS ChemDraw Drawing" r:id="rId3" imgW="4755878" imgH="3478868" progId="ChemDraw.Document.6.0">
                  <p:embed/>
                </p:oleObj>
              </mc:Choice>
              <mc:Fallback>
                <p:oleObj name="CS ChemDraw Drawing" r:id="rId3" imgW="4755878" imgH="3478868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4325" y="1853804"/>
                        <a:ext cx="4756150" cy="260865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48" name="Prostokąt 3"/>
          <p:cNvSpPr>
            <a:spLocks noChangeArrowheads="1"/>
          </p:cNvSpPr>
          <p:nvPr/>
        </p:nvSpPr>
        <p:spPr bwMode="auto">
          <a:xfrm>
            <a:off x="4216400" y="4508898"/>
            <a:ext cx="4572000" cy="1225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43" tIns="40821" rIns="81643" bIns="40821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altLang="pl-PL" sz="1238" b="1" dirty="0" err="1">
                <a:solidFill>
                  <a:srgbClr val="0000FF"/>
                </a:solidFill>
              </a:rPr>
              <a:t>precursor</a:t>
            </a:r>
            <a:r>
              <a:rPr lang="pl-PL" altLang="pl-PL" sz="1238" b="1" dirty="0">
                <a:solidFill>
                  <a:srgbClr val="0000FF"/>
                </a:solidFill>
              </a:rPr>
              <a:t> for olefin </a:t>
            </a:r>
            <a:r>
              <a:rPr lang="pl-PL" altLang="pl-PL" sz="1238" b="1" dirty="0" err="1">
                <a:solidFill>
                  <a:srgbClr val="0000FF"/>
                </a:solidFill>
              </a:rPr>
              <a:t>metathesis</a:t>
            </a:r>
            <a:r>
              <a:rPr lang="pl-PL" altLang="pl-PL" sz="1238" b="1" dirty="0">
                <a:solidFill>
                  <a:srgbClr val="0000FF"/>
                </a:solidFill>
              </a:rPr>
              <a:t>  (A)</a:t>
            </a:r>
          </a:p>
          <a:p>
            <a:pPr algn="ctr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altLang="pl-PL" sz="1238" b="1" dirty="0" err="1">
                <a:solidFill>
                  <a:srgbClr val="0000FF"/>
                </a:solidFill>
              </a:rPr>
              <a:t>precursor</a:t>
            </a:r>
            <a:r>
              <a:rPr lang="pl-PL" altLang="pl-PL" sz="1238" b="1" dirty="0">
                <a:solidFill>
                  <a:srgbClr val="0000FF"/>
                </a:solidFill>
              </a:rPr>
              <a:t> for </a:t>
            </a:r>
            <a:r>
              <a:rPr lang="pl-PL" altLang="pl-PL" sz="1238" b="1" dirty="0" err="1">
                <a:solidFill>
                  <a:srgbClr val="0000FF"/>
                </a:solidFill>
              </a:rPr>
              <a:t>cross-coupling</a:t>
            </a:r>
            <a:r>
              <a:rPr lang="pl-PL" altLang="pl-PL" sz="1238" b="1" dirty="0">
                <a:solidFill>
                  <a:srgbClr val="0000FF"/>
                </a:solidFill>
              </a:rPr>
              <a:t>  (B)</a:t>
            </a:r>
          </a:p>
          <a:p>
            <a:pPr algn="ctr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altLang="pl-PL" sz="1238" b="1" dirty="0" err="1">
                <a:solidFill>
                  <a:srgbClr val="0000FF"/>
                </a:solidFill>
              </a:rPr>
              <a:t>precursor</a:t>
            </a:r>
            <a:r>
              <a:rPr lang="pl-PL" altLang="pl-PL" sz="1238" b="1" dirty="0">
                <a:solidFill>
                  <a:srgbClr val="0000FF"/>
                </a:solidFill>
              </a:rPr>
              <a:t> for hydrosilylation (C)</a:t>
            </a:r>
          </a:p>
          <a:p>
            <a:pPr algn="ctr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altLang="pl-PL" sz="1238" b="1" dirty="0" err="1">
                <a:solidFill>
                  <a:srgbClr val="0000FF"/>
                </a:solidFill>
              </a:rPr>
              <a:t>precursor</a:t>
            </a:r>
            <a:r>
              <a:rPr lang="pl-PL" altLang="pl-PL" sz="1238" b="1" dirty="0">
                <a:solidFill>
                  <a:srgbClr val="0000FF"/>
                </a:solidFill>
              </a:rPr>
              <a:t> for </a:t>
            </a:r>
            <a:r>
              <a:rPr lang="pl-PL" altLang="pl-PL" sz="1238" b="1" dirty="0" err="1">
                <a:solidFill>
                  <a:srgbClr val="0000FF"/>
                </a:solidFill>
              </a:rPr>
              <a:t>nucleophilic</a:t>
            </a:r>
            <a:r>
              <a:rPr lang="pl-PL" altLang="pl-PL" sz="1238" b="1" dirty="0">
                <a:solidFill>
                  <a:srgbClr val="0000FF"/>
                </a:solidFill>
              </a:rPr>
              <a:t> </a:t>
            </a:r>
            <a:r>
              <a:rPr lang="pl-PL" altLang="pl-PL" sz="1238" b="1" dirty="0" err="1">
                <a:solidFill>
                  <a:srgbClr val="0000FF"/>
                </a:solidFill>
              </a:rPr>
              <a:t>substitution</a:t>
            </a:r>
            <a:r>
              <a:rPr lang="pl-PL" altLang="pl-PL" sz="1238" b="1" dirty="0">
                <a:solidFill>
                  <a:srgbClr val="0000FF"/>
                </a:solidFill>
              </a:rPr>
              <a:t> (D)</a:t>
            </a:r>
            <a:endParaRPr lang="pl-PL" altLang="pl-PL" dirty="0" smtClean="0">
              <a:solidFill>
                <a:srgbClr val="0000FF"/>
              </a:solidFill>
            </a:endParaRPr>
          </a:p>
        </p:txBody>
      </p:sp>
      <p:pic>
        <p:nvPicPr>
          <p:cNvPr id="57349" name="Obraz 5" descr="Obraz zawierający wewnątrz, ściana, podłoże, stół&#10;&#10;Opis wygenerowany przy bardzo wysokim poziomie pewności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97832"/>
            <a:ext cx="3652838" cy="411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175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Prostokąt 12"/>
          <p:cNvSpPr>
            <a:spLocks noChangeArrowheads="1"/>
          </p:cNvSpPr>
          <p:nvPr/>
        </p:nvSpPr>
        <p:spPr bwMode="auto">
          <a:xfrm>
            <a:off x="1979712" y="476672"/>
            <a:ext cx="5562748" cy="944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43" tIns="40821" rIns="81643" bIns="4082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800" b="1" dirty="0" err="1">
                <a:solidFill>
                  <a:srgbClr val="002D69"/>
                </a:solidFill>
              </a:rPr>
              <a:t>Semi-technical</a:t>
            </a:r>
            <a:r>
              <a:rPr lang="pl-PL" altLang="pl-PL" sz="2800" b="1" dirty="0">
                <a:solidFill>
                  <a:srgbClr val="002D69"/>
                </a:solidFill>
              </a:rPr>
              <a:t> </a:t>
            </a:r>
            <a:r>
              <a:rPr lang="pl-PL" altLang="pl-PL" sz="2800" b="1" dirty="0" err="1">
                <a:solidFill>
                  <a:srgbClr val="002D69"/>
                </a:solidFill>
              </a:rPr>
              <a:t>scale</a:t>
            </a:r>
            <a:r>
              <a:rPr lang="pl-PL" altLang="pl-PL" sz="2800" b="1" dirty="0">
                <a:solidFill>
                  <a:srgbClr val="002D69"/>
                </a:solidFill>
              </a:rPr>
              <a:t> </a:t>
            </a:r>
            <a:r>
              <a:rPr lang="pl-PL" altLang="pl-PL" sz="2800" b="1" dirty="0" err="1">
                <a:solidFill>
                  <a:srgbClr val="002D69"/>
                </a:solidFill>
              </a:rPr>
              <a:t>synthesis</a:t>
            </a:r>
            <a:r>
              <a:rPr lang="pl-PL" altLang="pl-PL" sz="2800" b="1" dirty="0">
                <a:solidFill>
                  <a:srgbClr val="002D69"/>
                </a:solidFill>
              </a:rPr>
              <a:t> (</a:t>
            </a:r>
            <a:r>
              <a:rPr lang="pl-PL" altLang="pl-PL" sz="2800" b="1" dirty="0" err="1">
                <a:solidFill>
                  <a:srgbClr val="002D69"/>
                </a:solidFill>
              </a:rPr>
              <a:t>up</a:t>
            </a:r>
            <a:r>
              <a:rPr lang="pl-PL" altLang="pl-PL" sz="2800" b="1" dirty="0">
                <a:solidFill>
                  <a:srgbClr val="002D69"/>
                </a:solidFill>
              </a:rPr>
              <a:t> to 250 - 1000 g per </a:t>
            </a:r>
            <a:r>
              <a:rPr lang="pl-PL" altLang="pl-PL" sz="2800" b="1" dirty="0" err="1">
                <a:solidFill>
                  <a:srgbClr val="002D69"/>
                </a:solidFill>
              </a:rPr>
              <a:t>batch</a:t>
            </a:r>
            <a:r>
              <a:rPr lang="pl-PL" altLang="pl-PL" sz="2800" b="1" dirty="0">
                <a:solidFill>
                  <a:srgbClr val="002D69"/>
                </a:solidFill>
              </a:rPr>
              <a:t>)</a:t>
            </a:r>
            <a:endParaRPr lang="en-US" altLang="pl-PL" sz="2800" b="1" dirty="0">
              <a:solidFill>
                <a:srgbClr val="002D69"/>
              </a:solidFill>
            </a:endParaRPr>
          </a:p>
        </p:txBody>
      </p:sp>
      <p:pic>
        <p:nvPicPr>
          <p:cNvPr id="58371" name="Obraz 4" descr="Obraz zawierający budynek, wewnątrz&#10;&#10;Opis wygenerowany przy bardzo wysokim poziomie pewności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1695450"/>
            <a:ext cx="4175125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Obraz 7" descr="Obraz zawierający wewnątrz, budynek&#10;&#10;Opis wygenerowany przy bardzo wysokim poziomie pewnośc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13" y="1700213"/>
            <a:ext cx="37084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863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Zoom_2670_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11" descr="wcat_logo_v2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3814" y="5515399"/>
            <a:ext cx="2122488" cy="569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2" descr="http://siw.amu.edu.pl/__data/assets/file/0004/162751/logo_wersja-podstawowa_granat_1.jp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5337" y="5197086"/>
            <a:ext cx="1209675" cy="105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Obraz 6" descr="pn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8625" y="2306256"/>
            <a:ext cx="4483100" cy="87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Prostokąt 8"/>
          <p:cNvSpPr>
            <a:spLocks noChangeArrowheads="1"/>
          </p:cNvSpPr>
          <p:nvPr/>
        </p:nvSpPr>
        <p:spPr bwMode="auto">
          <a:xfrm>
            <a:off x="1230320" y="3105158"/>
            <a:ext cx="5225521" cy="57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23" tIns="40814" rIns="81623" bIns="40814">
            <a:spAutoFit/>
          </a:bodyPr>
          <a:lstStyle>
            <a:lvl1pPr defTabSz="91281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3206" b="1">
                <a:solidFill>
                  <a:srgbClr val="1E57A0"/>
                </a:solidFill>
                <a:latin typeface="Arial" pitchFamily="34" charset="0"/>
              </a:rPr>
              <a:t>8</a:t>
            </a:r>
            <a:r>
              <a:rPr lang="pl-PL" altLang="pl-PL" sz="3206" b="1" baseline="30000">
                <a:solidFill>
                  <a:srgbClr val="1E57A0"/>
                </a:solidFill>
                <a:latin typeface="Arial" pitchFamily="34" charset="0"/>
              </a:rPr>
              <a:t>th</a:t>
            </a:r>
            <a:r>
              <a:rPr lang="pl-PL" altLang="pl-PL" sz="3206" b="1">
                <a:solidFill>
                  <a:srgbClr val="1E57A0"/>
                </a:solidFill>
                <a:latin typeface="Arial" pitchFamily="34" charset="0"/>
              </a:rPr>
              <a:t> European Silicon Days</a:t>
            </a:r>
          </a:p>
        </p:txBody>
      </p:sp>
      <p:sp>
        <p:nvSpPr>
          <p:cNvPr id="10" name="Prostokąt 9"/>
          <p:cNvSpPr/>
          <p:nvPr/>
        </p:nvSpPr>
        <p:spPr>
          <a:xfrm>
            <a:off x="1165233" y="3914776"/>
            <a:ext cx="5804205" cy="1140151"/>
          </a:xfrm>
          <a:prstGeom prst="rect">
            <a:avLst/>
          </a:prstGeom>
        </p:spPr>
        <p:txBody>
          <a:bodyPr wrap="none" lIns="81623" tIns="40814" rIns="81623" bIns="40814">
            <a:spAutoFit/>
          </a:bodyPr>
          <a:lstStyle/>
          <a:p>
            <a:pPr defTabSz="816234" fontAlgn="auto">
              <a:spcBef>
                <a:spcPts val="0"/>
              </a:spcBef>
              <a:spcAft>
                <a:spcPts val="536"/>
              </a:spcAft>
              <a:defRPr/>
            </a:pPr>
            <a:r>
              <a:rPr lang="pl-PL" sz="1406" b="1">
                <a:solidFill>
                  <a:srgbClr val="1E57A0"/>
                </a:solidFill>
                <a:sym typeface="Gill Sans" charset="0"/>
              </a:rPr>
              <a:t>Organizowana przez:</a:t>
            </a:r>
            <a:endParaRPr lang="pl-PL" sz="1406" b="1" dirty="0">
              <a:solidFill>
                <a:srgbClr val="1E57A0"/>
              </a:solidFill>
              <a:sym typeface="Gill Sans" charset="0"/>
            </a:endParaRPr>
          </a:p>
          <a:p>
            <a:pPr marL="316012" indent="-316012" defTabSz="816234" fontAlgn="auto">
              <a:spcBef>
                <a:spcPts val="0"/>
              </a:spcBef>
              <a:spcAft>
                <a:spcPts val="536"/>
              </a:spcAft>
              <a:buSzPct val="110000"/>
              <a:buBlip>
                <a:blip r:embed="rId6"/>
              </a:buBlip>
              <a:defRPr/>
            </a:pPr>
            <a:r>
              <a:rPr lang="en-GB" sz="1406" b="1">
                <a:solidFill>
                  <a:srgbClr val="1E57A0"/>
                </a:solidFill>
                <a:sym typeface="Gill Sans" charset="0"/>
              </a:rPr>
              <a:t>Wielkopolsk</a:t>
            </a:r>
            <a:r>
              <a:rPr lang="pl-PL" sz="1406" b="1">
                <a:solidFill>
                  <a:srgbClr val="1E57A0"/>
                </a:solidFill>
                <a:sym typeface="Gill Sans" charset="0"/>
              </a:rPr>
              <a:t>ie Centrum Zaawansowanych Technologii</a:t>
            </a:r>
          </a:p>
          <a:p>
            <a:pPr marL="316012" indent="-316012" defTabSz="816234" fontAlgn="auto">
              <a:spcBef>
                <a:spcPts val="0"/>
              </a:spcBef>
              <a:spcAft>
                <a:spcPts val="536"/>
              </a:spcAft>
              <a:buSzPct val="110000"/>
              <a:buBlip>
                <a:blip r:embed="rId6"/>
              </a:buBlip>
              <a:defRPr/>
            </a:pPr>
            <a:r>
              <a:rPr lang="pl-PL" sz="1406" b="1">
                <a:solidFill>
                  <a:srgbClr val="1E57A0"/>
                </a:solidFill>
                <a:sym typeface="Gill Sans" charset="0"/>
              </a:rPr>
              <a:t>Wydział Chemii, Uniwersytet im. Adam Mickiewicz w Poznaniu</a:t>
            </a:r>
            <a:endParaRPr lang="pl-PL" sz="1406" b="1" dirty="0">
              <a:solidFill>
                <a:srgbClr val="1E57A0"/>
              </a:solidFill>
              <a:sym typeface="Gill Sans" charset="0"/>
            </a:endParaRPr>
          </a:p>
          <a:p>
            <a:pPr marL="316012" indent="-316012" defTabSz="816234" fontAlgn="auto">
              <a:spcBef>
                <a:spcPts val="0"/>
              </a:spcBef>
              <a:spcAft>
                <a:spcPts val="536"/>
              </a:spcAft>
              <a:buSzPct val="110000"/>
              <a:buBlip>
                <a:blip r:embed="rId6"/>
              </a:buBlip>
              <a:defRPr/>
            </a:pPr>
            <a:r>
              <a:rPr lang="pl-PL" sz="1406" b="1">
                <a:solidFill>
                  <a:srgbClr val="1E57A0"/>
                </a:solidFill>
                <a:sym typeface="Gill Sans" charset="0"/>
              </a:rPr>
              <a:t>Poznański Park Naukowo-Technologiczny</a:t>
            </a:r>
            <a:endParaRPr lang="pl-PL" sz="1406" b="1" dirty="0">
              <a:solidFill>
                <a:srgbClr val="1E57A0"/>
              </a:solidFill>
              <a:sym typeface="Gill Sans" charset="0"/>
            </a:endParaRPr>
          </a:p>
        </p:txBody>
      </p:sp>
      <p:sp>
        <p:nvSpPr>
          <p:cNvPr id="49160" name="pole tekstowe 10"/>
          <p:cNvSpPr txBox="1">
            <a:spLocks noChangeArrowheads="1"/>
          </p:cNvSpPr>
          <p:nvPr/>
        </p:nvSpPr>
        <p:spPr bwMode="auto">
          <a:xfrm>
            <a:off x="1763715" y="3590927"/>
            <a:ext cx="5184776" cy="333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23" tIns="40814" rIns="81623" bIns="40814">
            <a:spAutoFit/>
          </a:bodyPr>
          <a:lstStyle>
            <a:lvl1pPr defTabSz="91281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631" b="1">
                <a:solidFill>
                  <a:srgbClr val="1E57A0"/>
                </a:solidFill>
                <a:latin typeface="Arial" pitchFamily="34" charset="0"/>
              </a:rPr>
              <a:t>28 – 31 sierpnia 2016</a:t>
            </a:r>
          </a:p>
        </p:txBody>
      </p:sp>
      <p:sp>
        <p:nvSpPr>
          <p:cNvPr id="49161" name="Prostokąt 11"/>
          <p:cNvSpPr>
            <a:spLocks noChangeArrowheads="1"/>
          </p:cNvSpPr>
          <p:nvPr/>
        </p:nvSpPr>
        <p:spPr bwMode="auto">
          <a:xfrm>
            <a:off x="10" y="5197086"/>
            <a:ext cx="3730625" cy="57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23" tIns="40814" rIns="81623" bIns="40814">
            <a:spAutoFit/>
          </a:bodyPr>
          <a:lstStyle>
            <a:lvl1pPr defTabSz="91281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536"/>
              </a:spcAft>
              <a:buNone/>
            </a:pPr>
            <a:r>
              <a:rPr lang="pl-PL" altLang="pl-PL" sz="1406" b="1">
                <a:solidFill>
                  <a:srgbClr val="1E57A0"/>
                </a:solidFill>
                <a:latin typeface="Arial" pitchFamily="34" charset="0"/>
              </a:rPr>
              <a:t>Prof. Bogdan Marciniec</a:t>
            </a:r>
          </a:p>
          <a:p>
            <a:pPr algn="ctr" eaLnBrk="1" hangingPunct="1">
              <a:spcBef>
                <a:spcPct val="0"/>
              </a:spcBef>
              <a:spcAft>
                <a:spcPts val="536"/>
              </a:spcAft>
              <a:buNone/>
            </a:pPr>
            <a:r>
              <a:rPr lang="pl-PL" altLang="pl-PL" sz="1406" b="1">
                <a:solidFill>
                  <a:srgbClr val="1E57A0"/>
                </a:solidFill>
                <a:latin typeface="Arial" pitchFamily="34" charset="0"/>
              </a:rPr>
              <a:t>Bogdan.Marciniec@amu.edu.pl</a:t>
            </a:r>
          </a:p>
        </p:txBody>
      </p:sp>
    </p:spTree>
    <p:extLst>
      <p:ext uri="{BB962C8B-B14F-4D97-AF65-F5344CB8AC3E}">
        <p14:creationId xmlns:p14="http://schemas.microsoft.com/office/powerpoint/2010/main" val="25658536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8esd_baner_S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620" y="847637"/>
            <a:ext cx="5159113" cy="987916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1493658" y="4630493"/>
            <a:ext cx="6264696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319480" algn="r"/>
              </a:tabLst>
            </a:pPr>
            <a:endParaRPr lang="pl-PL" sz="2100" i="1" dirty="0">
              <a:ea typeface="Times New Roman" panose="02020603050405020304" pitchFamily="18" charset="0"/>
              <a:sym typeface="Gill Sans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319480" algn="r"/>
              </a:tabLst>
            </a:pPr>
            <a:endParaRPr lang="pl-PL" sz="2100" i="1" dirty="0">
              <a:ea typeface="Times New Roman" panose="02020603050405020304" pitchFamily="18" charset="0"/>
              <a:sym typeface="Gill Sans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319480" algn="r"/>
              </a:tabLst>
            </a:pPr>
            <a:endParaRPr lang="pl-PL" sz="2100" i="1" dirty="0">
              <a:ea typeface="Times New Roman" panose="02020603050405020304" pitchFamily="18" charset="0"/>
              <a:sym typeface="Gill Sans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319480" algn="r"/>
              </a:tabLst>
            </a:pPr>
            <a:endParaRPr lang="pl-PL" sz="2100" dirty="0">
              <a:ea typeface="Times New Roman" panose="02020603050405020304" pitchFamily="18" charset="0"/>
              <a:sym typeface="Gill Sans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17183" y="2506133"/>
            <a:ext cx="476284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i="1" dirty="0">
                <a:sym typeface="Gill Sans" charset="0"/>
              </a:rPr>
              <a:t>268 </a:t>
            </a:r>
            <a:r>
              <a:rPr lang="pl-PL" i="1" dirty="0">
                <a:sym typeface="Gill Sans" charset="0"/>
              </a:rPr>
              <a:t>uczestników z 19 krajów z całego świata</a:t>
            </a:r>
          </a:p>
          <a:p>
            <a:pPr algn="ctr"/>
            <a:r>
              <a:rPr lang="pl-PL" b="1" i="1" dirty="0">
                <a:sym typeface="Gill Sans" charset="0"/>
              </a:rPr>
              <a:t>5 </a:t>
            </a:r>
            <a:r>
              <a:rPr lang="pl-PL" i="1" dirty="0">
                <a:sym typeface="Gill Sans" charset="0"/>
              </a:rPr>
              <a:t>wykładów plenarnych</a:t>
            </a:r>
          </a:p>
          <a:p>
            <a:pPr algn="ctr"/>
            <a:r>
              <a:rPr lang="pl-PL" b="1" i="1" dirty="0">
                <a:sym typeface="Gill Sans" charset="0"/>
              </a:rPr>
              <a:t>11 </a:t>
            </a:r>
            <a:r>
              <a:rPr lang="pl-PL" i="1" dirty="0">
                <a:sym typeface="Gill Sans" charset="0"/>
              </a:rPr>
              <a:t>wykładów na zaproszenie</a:t>
            </a:r>
            <a:endParaRPr lang="pl-PL" b="1" i="1" dirty="0">
              <a:sym typeface="Gill Sans" charset="0"/>
            </a:endParaRPr>
          </a:p>
          <a:p>
            <a:pPr algn="ctr"/>
            <a:r>
              <a:rPr lang="pl-PL" b="1" i="1" dirty="0">
                <a:sym typeface="Gill Sans" charset="0"/>
              </a:rPr>
              <a:t>36</a:t>
            </a:r>
            <a:r>
              <a:rPr lang="pl-PL" i="1" dirty="0">
                <a:sym typeface="Gill Sans" charset="0"/>
              </a:rPr>
              <a:t> prezentacji ustnych</a:t>
            </a:r>
          </a:p>
          <a:p>
            <a:pPr algn="ctr"/>
            <a:r>
              <a:rPr lang="pl-PL" b="1" i="1" dirty="0">
                <a:sym typeface="Gill Sans" charset="0"/>
              </a:rPr>
              <a:t>110</a:t>
            </a:r>
            <a:r>
              <a:rPr lang="pl-PL" i="1" dirty="0">
                <a:sym typeface="Gill Sans" charset="0"/>
              </a:rPr>
              <a:t> posterów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437" y="4078090"/>
            <a:ext cx="2420998" cy="1071108"/>
          </a:xfrm>
          <a:prstGeom prst="rect">
            <a:avLst/>
          </a:prstGeom>
        </p:spPr>
      </p:pic>
      <p:pic>
        <p:nvPicPr>
          <p:cNvPr id="7" name="Picture 2" descr="http://siw.amu.edu.pl/__data/assets/file/0004/162751/logo_wersja-podstawowa_granat_1.jp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109" y="4907519"/>
            <a:ext cx="1209438" cy="1059582"/>
          </a:xfrm>
          <a:prstGeom prst="rect">
            <a:avLst/>
          </a:prstGeom>
          <a:noFill/>
        </p:spPr>
      </p:pic>
      <p:pic>
        <p:nvPicPr>
          <p:cNvPr id="2050" name="Picture 2" descr="Znalezione obrazy dla zapytania pp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1520" y="5033604"/>
            <a:ext cx="1463435" cy="80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2457" y="855654"/>
            <a:ext cx="3632732" cy="511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167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11"/>
          <p:cNvSpPr>
            <a:spLocks/>
          </p:cNvSpPr>
          <p:nvPr/>
        </p:nvSpPr>
        <p:spPr bwMode="auto">
          <a:xfrm>
            <a:off x="1684141" y="1250158"/>
            <a:ext cx="6429375" cy="1307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l-PL" altLang="pl-PL" sz="1856">
              <a:solidFill>
                <a:srgbClr val="A50021"/>
              </a:solidFill>
              <a:latin typeface="Aller Bold"/>
              <a:ea typeface="MS PGothic" pitchFamily="34" charset="-128"/>
              <a:cs typeface="Aller Bold"/>
              <a:sym typeface="Aller Bold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78606" y="2619080"/>
            <a:ext cx="8568929" cy="333405"/>
          </a:xfrm>
          <a:prstGeom prst="rect">
            <a:avLst/>
          </a:prstGeom>
          <a:noFill/>
          <a:ln>
            <a:noFill/>
          </a:ln>
          <a:extLst/>
        </p:spPr>
        <p:txBody>
          <a:bodyPr lIns="81643" tIns="40821" rIns="81643" bIns="4082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31" b="1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-491063" y="3768336"/>
            <a:ext cx="11098708" cy="458889"/>
          </a:xfrm>
          <a:prstGeom prst="rect">
            <a:avLst/>
          </a:prstGeom>
          <a:noFill/>
          <a:ln>
            <a:noFill/>
          </a:ln>
          <a:extLst/>
        </p:spPr>
        <p:txBody>
          <a:bodyPr lIns="81643" tIns="40821" rIns="81643" bIns="40821">
            <a:spAutoFit/>
          </a:bodyPr>
          <a:lstStyle/>
          <a:p>
            <a:pPr marL="257169" indent="-257169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Font typeface="Wingdings" panose="05000000000000000000" pitchFamily="2" charset="2"/>
              <a:buChar char="§"/>
              <a:defRPr/>
            </a:pPr>
            <a:endParaRPr lang="pl-PL" sz="1631" b="1">
              <a:solidFill>
                <a:srgbClr val="A50021"/>
              </a:solidFill>
              <a:latin typeface="Trebuchet MS" pitchFamily="34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11240" y="980728"/>
            <a:ext cx="9385296" cy="5730416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indent="253239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dirty="0">
                <a:solidFill>
                  <a:prstClr val="black"/>
                </a:solidFill>
                <a:latin typeface="Aller"/>
                <a:ea typeface="Times New Roman"/>
                <a:cs typeface="Arial"/>
              </a:rPr>
              <a:t>Projekt: </a:t>
            </a:r>
          </a:p>
          <a:p>
            <a:pPr indent="253239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2000" i="1" dirty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r"/>
                <a:ea typeface="Times New Roman"/>
                <a:cs typeface="Arial"/>
              </a:rPr>
              <a:t>„Budowa i wyposażenie Wielkopolskiego Centrum Zaawansowanych Technologii </a:t>
            </a:r>
            <a:br>
              <a:rPr lang="pl-PL" sz="2000" i="1" dirty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r"/>
                <a:ea typeface="Times New Roman"/>
                <a:cs typeface="Arial"/>
              </a:rPr>
            </a:br>
            <a:r>
              <a:rPr lang="pl-PL" sz="2000" i="1" dirty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r"/>
                <a:ea typeface="Times New Roman"/>
                <a:cs typeface="Arial"/>
              </a:rPr>
              <a:t>w Poznaniu</a:t>
            </a:r>
            <a:r>
              <a:rPr lang="pl-PL" sz="2000" dirty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r"/>
                <a:ea typeface="Times New Roman"/>
                <a:cs typeface="Arial"/>
              </a:rPr>
              <a:t>” </a:t>
            </a:r>
          </a:p>
          <a:p>
            <a:pPr indent="253239" algn="ctr" fontAlgn="auto">
              <a:spcBef>
                <a:spcPts val="0"/>
              </a:spcBef>
              <a:spcAft>
                <a:spcPts val="0"/>
              </a:spcAft>
            </a:pPr>
            <a:endParaRPr lang="pl-PL" sz="2000" dirty="0">
              <a:solidFill>
                <a:srgbClr val="2D2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ler"/>
              <a:ea typeface="Times New Roman"/>
              <a:cs typeface="Arial"/>
            </a:endParaRPr>
          </a:p>
          <a:p>
            <a:pPr indent="253239"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1600" dirty="0">
                <a:solidFill>
                  <a:prstClr val="black"/>
                </a:solidFill>
                <a:latin typeface="Aller"/>
                <a:ea typeface="Times New Roman"/>
                <a:cs typeface="Arial"/>
              </a:rPr>
              <a:t>uwzględniony w </a:t>
            </a:r>
            <a:r>
              <a:rPr lang="pl-PL" sz="1600" b="1" dirty="0">
                <a:solidFill>
                  <a:srgbClr val="C00000"/>
                </a:solidFill>
                <a:latin typeface="Aller"/>
                <a:ea typeface="Times New Roman"/>
                <a:cs typeface="Arial"/>
              </a:rPr>
              <a:t>Indykatywnej</a:t>
            </a:r>
            <a:r>
              <a:rPr lang="pl-PL" sz="1600" dirty="0">
                <a:solidFill>
                  <a:prstClr val="black"/>
                </a:solidFill>
                <a:latin typeface="Aller"/>
                <a:ea typeface="Times New Roman"/>
                <a:cs typeface="Arial"/>
              </a:rPr>
              <a:t> </a:t>
            </a:r>
            <a:r>
              <a:rPr lang="pl-PL" sz="1600" b="1" dirty="0">
                <a:solidFill>
                  <a:srgbClr val="C00000"/>
                </a:solidFill>
                <a:latin typeface="Aller"/>
                <a:ea typeface="Times New Roman"/>
                <a:cs typeface="Arial"/>
              </a:rPr>
              <a:t>Liście Projektów Kluczowych </a:t>
            </a:r>
          </a:p>
          <a:p>
            <a:pPr indent="253239" algn="ctr" fontAlgn="auto">
              <a:spcBef>
                <a:spcPts val="0"/>
              </a:spcBef>
              <a:spcAft>
                <a:spcPts val="0"/>
              </a:spcAft>
            </a:pPr>
            <a:endParaRPr lang="pl-PL" sz="1600" dirty="0">
              <a:solidFill>
                <a:prstClr val="black"/>
              </a:solidFill>
              <a:latin typeface="Aller"/>
              <a:ea typeface="Times New Roman"/>
              <a:cs typeface="Arial"/>
            </a:endParaRPr>
          </a:p>
          <a:p>
            <a:pPr indent="253239"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1600" dirty="0">
                <a:solidFill>
                  <a:prstClr val="black"/>
                </a:solidFill>
                <a:latin typeface="Aller"/>
                <a:ea typeface="Times New Roman"/>
                <a:cs typeface="Arial"/>
              </a:rPr>
              <a:t>Programu Operacyjnego Innowacyjna Gospodarka </a:t>
            </a:r>
          </a:p>
          <a:p>
            <a:pPr indent="253239"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1600" dirty="0">
                <a:solidFill>
                  <a:prstClr val="black"/>
                </a:solidFill>
                <a:latin typeface="Aller"/>
                <a:ea typeface="Times New Roman"/>
                <a:cs typeface="Arial"/>
              </a:rPr>
              <a:t>(II Oś Priorytetowa – Infrastruktura sfery B+R). </a:t>
            </a:r>
          </a:p>
          <a:p>
            <a:pPr indent="253239" algn="ctr" fontAlgn="auto">
              <a:spcBef>
                <a:spcPts val="0"/>
              </a:spcBef>
              <a:spcAft>
                <a:spcPts val="0"/>
              </a:spcAft>
            </a:pPr>
            <a:endParaRPr lang="pl-PL" sz="1600" dirty="0">
              <a:solidFill>
                <a:prstClr val="black"/>
              </a:solidFill>
              <a:latin typeface="Aller"/>
              <a:ea typeface="Times New Roman"/>
              <a:cs typeface="Arial"/>
            </a:endParaRPr>
          </a:p>
          <a:p>
            <a:pPr indent="253239"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1600" dirty="0">
                <a:solidFill>
                  <a:prstClr val="black"/>
                </a:solidFill>
                <a:latin typeface="Aller"/>
                <a:ea typeface="Times New Roman"/>
                <a:cs typeface="Arial"/>
              </a:rPr>
              <a:t>Koordynatorem przedsięwzięcia: Uniwersytet im. Adama Mickiewicza w Poznaniu. </a:t>
            </a:r>
          </a:p>
          <a:p>
            <a:pPr indent="253239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1600" dirty="0">
                <a:solidFill>
                  <a:prstClr val="black"/>
                </a:solidFill>
                <a:latin typeface="Aller"/>
                <a:ea typeface="Times New Roman"/>
                <a:cs typeface="Arial"/>
              </a:rPr>
              <a:t>Koszt inwestycji: </a:t>
            </a:r>
            <a:r>
              <a:rPr lang="pl-PL" sz="1600" b="1" dirty="0">
                <a:solidFill>
                  <a:srgbClr val="C00000"/>
                </a:solidFill>
                <a:latin typeface="Aller"/>
                <a:ea typeface="Times New Roman"/>
                <a:cs typeface="Arial"/>
              </a:rPr>
              <a:t>63 mln euro</a:t>
            </a:r>
            <a:r>
              <a:rPr lang="pl-PL" sz="1600" dirty="0">
                <a:solidFill>
                  <a:prstClr val="black"/>
                </a:solidFill>
                <a:latin typeface="Aller"/>
                <a:ea typeface="Times New Roman"/>
                <a:cs typeface="Arial"/>
              </a:rPr>
              <a:t> (pierwotne przeliczenie 70 mln euro).</a:t>
            </a:r>
          </a:p>
          <a:p>
            <a:pPr indent="253239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1600" dirty="0">
                <a:solidFill>
                  <a:prstClr val="black"/>
                </a:solidFill>
                <a:latin typeface="Aller"/>
                <a:ea typeface="Times New Roman"/>
                <a:cs typeface="Arial"/>
              </a:rPr>
              <a:t>Okres realizacji: 2007 - 2015 rok.</a:t>
            </a:r>
          </a:p>
          <a:p>
            <a:pPr indent="252881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1600" dirty="0">
                <a:solidFill>
                  <a:prstClr val="black"/>
                </a:solidFill>
                <a:latin typeface="Aller"/>
                <a:ea typeface="Times New Roman"/>
                <a:cs typeface="Arial"/>
              </a:rPr>
              <a:t>Realizacja na podstawie </a:t>
            </a:r>
            <a:r>
              <a:rPr lang="pl-PL" sz="1600" b="1" dirty="0">
                <a:solidFill>
                  <a:srgbClr val="2D2D8A"/>
                </a:solidFill>
                <a:latin typeface="Aller"/>
                <a:ea typeface="Times New Roman"/>
                <a:cs typeface="Arial"/>
              </a:rPr>
              <a:t>umowy nr POIG.02.01.00-30-169/08 </a:t>
            </a:r>
            <a:r>
              <a:rPr lang="pl-PL" sz="1600" dirty="0">
                <a:solidFill>
                  <a:prstClr val="black"/>
                </a:solidFill>
                <a:latin typeface="Aller"/>
                <a:ea typeface="Times New Roman"/>
                <a:cs typeface="Arial"/>
              </a:rPr>
              <a:t>zawartej  15 września 2009 roku.</a:t>
            </a:r>
          </a:p>
          <a:p>
            <a:pPr indent="252881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1600" dirty="0">
                <a:solidFill>
                  <a:prstClr val="black"/>
                </a:solidFill>
                <a:latin typeface="Aller"/>
                <a:ea typeface="Times New Roman"/>
                <a:cs typeface="Arial"/>
              </a:rPr>
              <a:t>Współfinansowanie w 85% z Europejskiego Funduszu Rozwoju Regionalnego i w 15% z budżetu państwa.</a:t>
            </a:r>
          </a:p>
          <a:p>
            <a:pPr indent="253239" algn="ctr" fontAlgn="auto">
              <a:spcBef>
                <a:spcPts val="0"/>
              </a:spcBef>
              <a:spcAft>
                <a:spcPts val="0"/>
              </a:spcAft>
            </a:pPr>
            <a:endParaRPr lang="pl-PL" sz="1600" dirty="0">
              <a:solidFill>
                <a:prstClr val="black"/>
              </a:solidFill>
              <a:latin typeface="Aller"/>
              <a:ea typeface="Times New Roman"/>
              <a:cs typeface="+mn-cs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3812" y="378173"/>
            <a:ext cx="2096553" cy="928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732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wal 3"/>
          <p:cNvSpPr/>
          <p:nvPr/>
        </p:nvSpPr>
        <p:spPr bwMode="auto">
          <a:xfrm>
            <a:off x="7147" y="5292208"/>
            <a:ext cx="9136855" cy="648072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514337"/>
            <a:r>
              <a:rPr lang="pl-PL" sz="1125" b="1" dirty="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Dodatkowy DUŻY projekt konkursowy (w Priorytecie II):</a:t>
            </a:r>
          </a:p>
          <a:p>
            <a:pPr algn="ctr" defTabSz="514337"/>
            <a:r>
              <a:rPr lang="pl-PL" sz="1125" b="1" dirty="0">
                <a:solidFill>
                  <a:srgbClr val="C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Centrum Nauk Biologiczno-Chemicznych UW (</a:t>
            </a:r>
            <a:r>
              <a:rPr lang="pl-PL" sz="1125" b="1" dirty="0" err="1">
                <a:solidFill>
                  <a:srgbClr val="C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CeNT</a:t>
            </a:r>
            <a:r>
              <a:rPr lang="pl-PL" sz="1125" b="1" dirty="0">
                <a:solidFill>
                  <a:srgbClr val="C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III) </a:t>
            </a:r>
            <a:r>
              <a:rPr lang="pl-PL" sz="1125" b="1" dirty="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na kwotę 281.885.743 zł (77 mln euro)</a:t>
            </a:r>
          </a:p>
          <a:p>
            <a:pPr algn="ctr" defTabSz="514337"/>
            <a:r>
              <a:rPr lang="pl-PL" sz="1125" b="1" dirty="0">
                <a:solidFill>
                  <a:prstClr val="black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Uniwersytet Warszawski</a:t>
            </a:r>
            <a:r>
              <a:rPr lang="pl-PL" sz="1125" b="1" dirty="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 </a:t>
            </a:r>
          </a:p>
        </p:txBody>
      </p:sp>
      <p:sp>
        <p:nvSpPr>
          <p:cNvPr id="57347" name="Rectangle 11"/>
          <p:cNvSpPr>
            <a:spLocks/>
          </p:cNvSpPr>
          <p:nvPr/>
        </p:nvSpPr>
        <p:spPr bwMode="auto">
          <a:xfrm>
            <a:off x="1684141" y="1250158"/>
            <a:ext cx="6429375" cy="1307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l-PL" altLang="pl-PL" sz="1856">
              <a:solidFill>
                <a:srgbClr val="A50021"/>
              </a:solidFill>
              <a:latin typeface="Aller Bold"/>
              <a:ea typeface="MS PGothic" pitchFamily="34" charset="-128"/>
              <a:cs typeface="Aller Bold"/>
              <a:sym typeface="Aller Bold"/>
            </a:endParaRPr>
          </a:p>
        </p:txBody>
      </p:sp>
      <p:sp>
        <p:nvSpPr>
          <p:cNvPr id="57348" name="Text Box 7"/>
          <p:cNvSpPr txBox="1">
            <a:spLocks noChangeArrowheads="1"/>
          </p:cNvSpPr>
          <p:nvPr/>
        </p:nvSpPr>
        <p:spPr bwMode="auto">
          <a:xfrm>
            <a:off x="469703" y="434972"/>
            <a:ext cx="8858250" cy="936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23" tIns="40814" rIns="81623" bIns="40814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altLang="pl-PL" sz="1400" b="1" dirty="0">
                <a:solidFill>
                  <a:prstClr val="black"/>
                </a:solidFill>
                <a:latin typeface="Aller"/>
                <a:cs typeface="+mn-cs"/>
              </a:rPr>
              <a:t>Propozycja listy dużych projektów infrastrukturalnych realizowanych w ramach </a:t>
            </a:r>
            <a:br>
              <a:rPr lang="pl-PL" altLang="pl-PL" sz="1400" b="1" dirty="0">
                <a:solidFill>
                  <a:prstClr val="black"/>
                </a:solidFill>
                <a:latin typeface="Aller"/>
                <a:cs typeface="+mn-cs"/>
              </a:rPr>
            </a:br>
            <a:r>
              <a:rPr lang="pl-PL" altLang="pl-PL" sz="1400" b="1" dirty="0">
                <a:solidFill>
                  <a:prstClr val="black"/>
                </a:solidFill>
                <a:latin typeface="Aller"/>
                <a:cs typeface="+mn-cs"/>
              </a:rPr>
              <a:t>Programu Operacyjnego Innowacyjna Gospodarka, 2007 – 2013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altLang="pl-PL" sz="1400" i="1" dirty="0">
                <a:solidFill>
                  <a:prstClr val="black"/>
                </a:solidFill>
                <a:latin typeface="Aller"/>
                <a:cs typeface="+mn-cs"/>
              </a:rPr>
              <a:t>(Format Indykatywnego Planu Inwestycyjnego)</a:t>
            </a:r>
            <a:endParaRPr lang="pl-PL" altLang="pl-PL" sz="1000" i="1" dirty="0">
              <a:solidFill>
                <a:prstClr val="black"/>
              </a:solidFill>
              <a:latin typeface="Aller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altLang="pl-PL" sz="1400" b="1" dirty="0">
                <a:solidFill>
                  <a:prstClr val="black"/>
                </a:solidFill>
                <a:latin typeface="Aller"/>
                <a:cs typeface="+mn-cs"/>
              </a:rPr>
              <a:t>Oś</a:t>
            </a:r>
            <a:r>
              <a:rPr lang="pl-PL" altLang="pl-PL" sz="1400" dirty="0">
                <a:solidFill>
                  <a:prstClr val="black"/>
                </a:solidFill>
                <a:latin typeface="Aller"/>
                <a:cs typeface="+mn-cs"/>
              </a:rPr>
              <a:t> </a:t>
            </a:r>
            <a:r>
              <a:rPr lang="pl-PL" altLang="pl-PL" sz="1400" b="1" dirty="0">
                <a:solidFill>
                  <a:prstClr val="black"/>
                </a:solidFill>
                <a:latin typeface="Aller"/>
                <a:cs typeface="+mn-cs"/>
              </a:rPr>
              <a:t>priorytetowa II </a:t>
            </a:r>
            <a:r>
              <a:rPr lang="pl-PL" altLang="pl-PL" sz="1400" b="1" i="1" dirty="0">
                <a:solidFill>
                  <a:prstClr val="black"/>
                </a:solidFill>
                <a:latin typeface="Aller"/>
                <a:cs typeface="+mn-cs"/>
              </a:rPr>
              <a:t>- </a:t>
            </a:r>
            <a:r>
              <a:rPr lang="pl-PL" altLang="pl-PL" sz="1400" b="1" dirty="0">
                <a:solidFill>
                  <a:prstClr val="black"/>
                </a:solidFill>
                <a:latin typeface="Aller"/>
                <a:cs typeface="+mn-cs"/>
              </a:rPr>
              <a:t>Infrastruktura sfery B+R</a:t>
            </a:r>
            <a:endParaRPr lang="pl-PL" altLang="pl-PL" sz="1400" dirty="0">
              <a:solidFill>
                <a:prstClr val="black"/>
              </a:solidFill>
              <a:latin typeface="Aller"/>
              <a:cs typeface="+mn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78607" y="2619080"/>
            <a:ext cx="8568929" cy="333391"/>
          </a:xfrm>
          <a:prstGeom prst="rect">
            <a:avLst/>
          </a:prstGeom>
          <a:noFill/>
          <a:ln>
            <a:noFill/>
          </a:ln>
          <a:extLst/>
        </p:spPr>
        <p:txBody>
          <a:bodyPr lIns="81623" tIns="40814" rIns="81623" bIns="40814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31" b="1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97347" y="4198764"/>
            <a:ext cx="11098708" cy="458875"/>
          </a:xfrm>
          <a:prstGeom prst="rect">
            <a:avLst/>
          </a:prstGeom>
          <a:noFill/>
          <a:ln>
            <a:noFill/>
          </a:ln>
          <a:extLst/>
        </p:spPr>
        <p:txBody>
          <a:bodyPr lIns="81623" tIns="40814" rIns="81623" bIns="40814">
            <a:spAutoFit/>
          </a:bodyPr>
          <a:lstStyle/>
          <a:p>
            <a:pPr marL="257109" indent="-257109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Font typeface="Wingdings" panose="05000000000000000000" pitchFamily="2" charset="2"/>
              <a:buChar char="§"/>
              <a:defRPr/>
            </a:pPr>
            <a:endParaRPr lang="pl-PL" sz="1631" b="1">
              <a:solidFill>
                <a:srgbClr val="A50021"/>
              </a:solidFill>
              <a:latin typeface="Trebuchet MS" pitchFamily="34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graphicFrame>
        <p:nvGraphicFramePr>
          <p:cNvPr id="9" name="Group 3"/>
          <p:cNvGraphicFramePr>
            <a:graphicFrameLocks noGrp="1"/>
          </p:cNvGraphicFramePr>
          <p:nvPr>
            <p:extLst/>
          </p:nvPr>
        </p:nvGraphicFramePr>
        <p:xfrm>
          <a:off x="159522" y="1792248"/>
          <a:ext cx="8824972" cy="3474019"/>
        </p:xfrm>
        <a:graphic>
          <a:graphicData uri="http://schemas.openxmlformats.org/drawingml/2006/table">
            <a:tbl>
              <a:tblPr/>
              <a:tblGrid>
                <a:gridCol w="8625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027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7277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3099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4478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41107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241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Priorytet</a:t>
                      </a:r>
                    </a:p>
                  </a:txBody>
                  <a:tcPr marT="34295" marB="3429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Nazwa projektu</a:t>
                      </a:r>
                    </a:p>
                  </a:txBody>
                  <a:tcPr marT="34295" marB="342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Szacunkowy koszt kwalifikowalny (mln euro)</a:t>
                      </a:r>
                    </a:p>
                  </a:txBody>
                  <a:tcPr marT="34295" marB="342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Szacunkowa kwota dofinansowania (mln euro)</a:t>
                      </a:r>
                    </a:p>
                  </a:txBody>
                  <a:tcPr marT="34295" marB="342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Miejsce realizacji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34295" marB="342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Instytucja odpowiedzialna za realizację</a:t>
                      </a:r>
                    </a:p>
                  </a:txBody>
                  <a:tcPr marT="34295" marB="342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147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</a:t>
                      </a:r>
                    </a:p>
                  </a:txBody>
                  <a:tcPr marT="34295" marB="3429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</a:t>
                      </a:r>
                    </a:p>
                  </a:txBody>
                  <a:tcPr marT="34295" marB="342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4</a:t>
                      </a:r>
                    </a:p>
                  </a:txBody>
                  <a:tcPr marT="34295" marB="342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5</a:t>
                      </a:r>
                    </a:p>
                  </a:txBody>
                  <a:tcPr marT="34295" marB="342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9</a:t>
                      </a:r>
                    </a:p>
                  </a:txBody>
                  <a:tcPr marT="34295" marB="342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17</a:t>
                      </a:r>
                    </a:p>
                  </a:txBody>
                  <a:tcPr marT="34295" marB="342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181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</a:t>
                      </a:r>
                    </a:p>
                  </a:txBody>
                  <a:tcPr marT="34295" marB="3429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 Narrow" pitchFamily="34" charset="0"/>
                        </a:rPr>
                        <a:t>Centrum Zaawansowanych Materiałów i Technologii</a:t>
                      </a:r>
                    </a:p>
                  </a:txBody>
                  <a:tcPr marT="34295" marB="342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100</a:t>
                      </a:r>
                    </a:p>
                  </a:txBody>
                  <a:tcPr marT="34295" marB="342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100 (mln euro)</a:t>
                      </a:r>
                    </a:p>
                  </a:txBody>
                  <a:tcPr marT="34295" marB="342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Warszawa</a:t>
                      </a:r>
                    </a:p>
                  </a:txBody>
                  <a:tcPr marT="34295" marB="342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Politechnika Warszawska</a:t>
                      </a:r>
                    </a:p>
                  </a:txBody>
                  <a:tcPr marT="34295" marB="342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166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</a:t>
                      </a:r>
                    </a:p>
                  </a:txBody>
                  <a:tcPr marT="34295" marB="3429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 Narrow" pitchFamily="34" charset="0"/>
                        </a:rPr>
                        <a:t>Centrum Badań Przedklinicznych </a:t>
                      </a:r>
                      <a:br>
                        <a:rPr kumimoji="0" lang="pl-PL" alt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 Narrow" pitchFamily="34" charset="0"/>
                        </a:rPr>
                      </a:br>
                      <a:r>
                        <a:rPr kumimoji="0" lang="pl-PL" alt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 Narrow" pitchFamily="34" charset="0"/>
                        </a:rPr>
                        <a:t>i Technologii</a:t>
                      </a:r>
                    </a:p>
                  </a:txBody>
                  <a:tcPr marT="34295" marB="342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100</a:t>
                      </a:r>
                    </a:p>
                  </a:txBody>
                  <a:tcPr marT="34295" marB="342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100 (mln euro)</a:t>
                      </a:r>
                    </a:p>
                  </a:txBody>
                  <a:tcPr marT="34295" marB="342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Warszawa</a:t>
                      </a:r>
                    </a:p>
                  </a:txBody>
                  <a:tcPr marT="34295" marB="342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Akademia Medyczna w Warszawie</a:t>
                      </a:r>
                    </a:p>
                  </a:txBody>
                  <a:tcPr marT="34295" marB="342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464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</a:t>
                      </a:r>
                    </a:p>
                  </a:txBody>
                  <a:tcPr marT="34295" marB="3429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 Narrow" pitchFamily="34" charset="0"/>
                        </a:rPr>
                        <a:t>Dolnośląskie Centrum Materiałów i Biomateriałów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7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 Narrow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 Narrow" pitchFamily="34" charset="0"/>
                        </a:rPr>
                        <a:t>Wrocławskie Centrum Badań (EIT+)</a:t>
                      </a:r>
                    </a:p>
                  </a:txBody>
                  <a:tcPr marT="34295" marB="342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120</a:t>
                      </a:r>
                    </a:p>
                  </a:txBody>
                  <a:tcPr marT="34295" marB="342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120 (mln euro)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34295" marB="342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Wrocław</a:t>
                      </a:r>
                    </a:p>
                  </a:txBody>
                  <a:tcPr marT="34295" marB="342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Politechnika Wrocławska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Uniwersytet Wrocławski</a:t>
                      </a:r>
                    </a:p>
                  </a:txBody>
                  <a:tcPr marT="34295" marB="342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1723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</a:t>
                      </a:r>
                    </a:p>
                  </a:txBody>
                  <a:tcPr marT="34295" marB="3429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 Narrow" pitchFamily="34" charset="0"/>
                        </a:rPr>
                        <a:t>Wielkopolskie Centrum Zaawansowanych Technologii w Poznaniu</a:t>
                      </a:r>
                    </a:p>
                  </a:txBody>
                  <a:tcPr marT="34295" marB="342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70</a:t>
                      </a:r>
                    </a:p>
                  </a:txBody>
                  <a:tcPr marT="34295" marB="342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70 (mln euro)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34295" marB="342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Poznań</a:t>
                      </a:r>
                    </a:p>
                  </a:txBody>
                  <a:tcPr marT="34295" marB="342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Uniwersytet </a:t>
                      </a:r>
                      <a:br>
                        <a:rPr kumimoji="0" lang="pl-PL" alt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</a:br>
                      <a:r>
                        <a:rPr kumimoji="0" lang="pl-PL" alt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im. Adama Mickiewicza</a:t>
                      </a:r>
                    </a:p>
                  </a:txBody>
                  <a:tcPr marT="34295" marB="342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433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8696" y="4150519"/>
            <a:ext cx="1935956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Line 2"/>
          <p:cNvSpPr>
            <a:spLocks noChangeShapeType="1"/>
          </p:cNvSpPr>
          <p:nvPr/>
        </p:nvSpPr>
        <p:spPr bwMode="auto">
          <a:xfrm flipH="1">
            <a:off x="857282" y="3786188"/>
            <a:ext cx="8377833" cy="0"/>
          </a:xfrm>
          <a:prstGeom prst="line">
            <a:avLst/>
          </a:prstGeom>
          <a:noFill/>
          <a:ln w="25400">
            <a:solidFill>
              <a:srgbClr val="B3B3B3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l-PL"/>
          </a:p>
        </p:txBody>
      </p:sp>
      <p:sp>
        <p:nvSpPr>
          <p:cNvPr id="59398" name="Rectangle 5"/>
          <p:cNvSpPr>
            <a:spLocks/>
          </p:cNvSpPr>
          <p:nvPr/>
        </p:nvSpPr>
        <p:spPr bwMode="auto">
          <a:xfrm>
            <a:off x="504528" y="3268266"/>
            <a:ext cx="750094" cy="30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altLang="pl-PL" sz="2081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2006</a:t>
            </a:r>
          </a:p>
        </p:txBody>
      </p:sp>
      <p:pic>
        <p:nvPicPr>
          <p:cNvPr id="59399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090" y="3593306"/>
            <a:ext cx="350937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0" name="Picture 7"/>
          <p:cNvSpPr>
            <a:spLocks noChangeAspect="1" noChangeArrowheads="1"/>
          </p:cNvSpPr>
          <p:nvPr/>
        </p:nvSpPr>
        <p:spPr bwMode="auto">
          <a:xfrm>
            <a:off x="800102" y="3698707"/>
            <a:ext cx="150019" cy="166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1425" tIns="25716" rIns="51425" bIns="25716"/>
          <a:lstStyle/>
          <a:p>
            <a:endParaRPr lang="pl-PL"/>
          </a:p>
        </p:txBody>
      </p:sp>
      <p:sp>
        <p:nvSpPr>
          <p:cNvPr id="59401" name="Rectangle 8"/>
          <p:cNvSpPr>
            <a:spLocks/>
          </p:cNvSpPr>
          <p:nvPr/>
        </p:nvSpPr>
        <p:spPr bwMode="auto">
          <a:xfrm>
            <a:off x="4179095" y="3050383"/>
            <a:ext cx="750094" cy="30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altLang="pl-PL" sz="2081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201</a:t>
            </a:r>
            <a:r>
              <a:rPr lang="pl-PL" altLang="pl-PL" sz="2081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5</a:t>
            </a:r>
            <a:endParaRPr lang="en-US" altLang="pl-PL" sz="2081">
              <a:solidFill>
                <a:srgbClr val="0C387E"/>
              </a:solidFill>
              <a:latin typeface="Aller Bold"/>
              <a:ea typeface="MS PGothic" pitchFamily="34" charset="-128"/>
              <a:cs typeface="Aller Bold"/>
              <a:sym typeface="Aller Bold"/>
            </a:endParaRPr>
          </a:p>
        </p:txBody>
      </p:sp>
      <p:pic>
        <p:nvPicPr>
          <p:cNvPr id="59402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9860" y="3487044"/>
            <a:ext cx="557213" cy="611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3" name="Picture 10"/>
          <p:cNvSpPr>
            <a:spLocks noChangeAspect="1" noChangeArrowheads="1"/>
          </p:cNvSpPr>
          <p:nvPr/>
        </p:nvSpPr>
        <p:spPr bwMode="auto">
          <a:xfrm>
            <a:off x="4423800" y="3629919"/>
            <a:ext cx="288429" cy="321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1425" tIns="25716" rIns="51425" bIns="25716"/>
          <a:lstStyle/>
          <a:p>
            <a:endParaRPr lang="pl-PL"/>
          </a:p>
        </p:txBody>
      </p:sp>
      <p:sp>
        <p:nvSpPr>
          <p:cNvPr id="59404" name="Rectangle 11"/>
          <p:cNvSpPr>
            <a:spLocks/>
          </p:cNvSpPr>
          <p:nvPr/>
        </p:nvSpPr>
        <p:spPr bwMode="auto">
          <a:xfrm>
            <a:off x="1684141" y="1250158"/>
            <a:ext cx="6429375" cy="1307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altLang="pl-PL" dirty="0" err="1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Utworzenie</a:t>
            </a:r>
            <a:r>
              <a:rPr lang="en-US" altLang="pl-PL" dirty="0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dirty="0" err="1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multidyscyplinarnego</a:t>
            </a:r>
            <a:r>
              <a:rPr lang="en-US" altLang="pl-PL" dirty="0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dirty="0" err="1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ośrodka</a:t>
            </a:r>
            <a:r>
              <a:rPr lang="en-US" altLang="pl-PL" dirty="0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dirty="0" err="1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badawczego</a:t>
            </a:r>
            <a:r>
              <a:rPr lang="en-US" altLang="pl-PL" dirty="0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</a:p>
          <a:p>
            <a:r>
              <a:rPr lang="en-US" altLang="pl-PL" dirty="0">
                <a:solidFill>
                  <a:srgbClr val="4D4D4D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o </a:t>
            </a:r>
            <a:r>
              <a:rPr lang="en-US" altLang="pl-PL" dirty="0" err="1">
                <a:solidFill>
                  <a:srgbClr val="4D4D4D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wysokiej</a:t>
            </a:r>
            <a:r>
              <a:rPr lang="en-US" altLang="pl-PL" dirty="0">
                <a:solidFill>
                  <a:srgbClr val="4D4D4D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 </a:t>
            </a:r>
            <a:r>
              <a:rPr lang="en-US" altLang="pl-PL" dirty="0" err="1">
                <a:solidFill>
                  <a:srgbClr val="4D4D4D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randze</a:t>
            </a:r>
            <a:r>
              <a:rPr lang="en-US" altLang="pl-PL" dirty="0">
                <a:solidFill>
                  <a:srgbClr val="4D4D4D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 </a:t>
            </a:r>
            <a:r>
              <a:rPr lang="en-US" altLang="pl-PL" dirty="0" err="1">
                <a:solidFill>
                  <a:srgbClr val="4D4D4D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międzynarodowej</a:t>
            </a:r>
            <a:endParaRPr lang="en-US" altLang="pl-PL" sz="1100" dirty="0">
              <a:solidFill>
                <a:srgbClr val="4D4D4D"/>
              </a:solidFill>
              <a:latin typeface="Aller Bold"/>
              <a:ea typeface="MS PGothic" pitchFamily="34" charset="-128"/>
              <a:cs typeface="Aller Bold"/>
              <a:sym typeface="Aller Bold"/>
            </a:endParaRPr>
          </a:p>
          <a:p>
            <a:r>
              <a:rPr lang="en-US" altLang="pl-PL" sz="800" dirty="0">
                <a:solidFill>
                  <a:srgbClr val="000066"/>
                </a:solidFill>
                <a:latin typeface="Aller"/>
                <a:sym typeface="Aller"/>
              </a:rPr>
              <a:t/>
            </a:r>
            <a:br>
              <a:rPr lang="en-US" altLang="pl-PL" sz="800" dirty="0">
                <a:solidFill>
                  <a:srgbClr val="000066"/>
                </a:solidFill>
                <a:latin typeface="Aller"/>
                <a:sym typeface="Aller"/>
              </a:rPr>
            </a:br>
            <a:r>
              <a:rPr lang="en-US" altLang="pl-PL" dirty="0">
                <a:solidFill>
                  <a:srgbClr val="A50021"/>
                </a:solidFill>
                <a:latin typeface="Aller Bold"/>
                <a:ea typeface="MS PGothic" pitchFamily="34" charset="-128"/>
                <a:sym typeface="Aller Bold"/>
              </a:rPr>
              <a:t>„</a:t>
            </a:r>
            <a:r>
              <a:rPr lang="en-US" altLang="pl-PL" dirty="0" err="1">
                <a:solidFill>
                  <a:srgbClr val="A50021"/>
                </a:solidFill>
                <a:latin typeface="Aller Bold"/>
                <a:ea typeface="MS PGothic" pitchFamily="34" charset="-128"/>
                <a:sym typeface="Aller Bold"/>
              </a:rPr>
              <a:t>Wielkopolskie</a:t>
            </a:r>
            <a:r>
              <a:rPr lang="en-US" altLang="pl-PL" dirty="0">
                <a:solidFill>
                  <a:srgbClr val="A50021"/>
                </a:solidFill>
                <a:latin typeface="Aller Bold"/>
                <a:ea typeface="MS PGothic" pitchFamily="34" charset="-128"/>
                <a:sym typeface="Aller Bold"/>
              </a:rPr>
              <a:t> Centrum </a:t>
            </a:r>
            <a:r>
              <a:rPr lang="en-US" altLang="pl-PL" dirty="0" err="1">
                <a:solidFill>
                  <a:srgbClr val="A50021"/>
                </a:solidFill>
                <a:latin typeface="Aller Bold"/>
                <a:ea typeface="MS PGothic" pitchFamily="34" charset="-128"/>
                <a:sym typeface="Aller Bold"/>
              </a:rPr>
              <a:t>Zaawansowanych</a:t>
            </a:r>
            <a:r>
              <a:rPr lang="en-US" altLang="pl-PL" dirty="0">
                <a:solidFill>
                  <a:srgbClr val="A50021"/>
                </a:solidFill>
                <a:latin typeface="Aller Bold"/>
                <a:ea typeface="MS PGothic" pitchFamily="34" charset="-128"/>
                <a:sym typeface="Aller Bold"/>
              </a:rPr>
              <a:t> </a:t>
            </a:r>
            <a:r>
              <a:rPr lang="en-US" altLang="pl-PL" dirty="0" err="1">
                <a:solidFill>
                  <a:srgbClr val="A50021"/>
                </a:solidFill>
                <a:latin typeface="Aller Bold"/>
                <a:ea typeface="MS PGothic" pitchFamily="34" charset="-128"/>
                <a:sym typeface="Aller Bold"/>
              </a:rPr>
              <a:t>Technologii</a:t>
            </a:r>
            <a:r>
              <a:rPr lang="en-US" altLang="pl-PL" dirty="0">
                <a:solidFill>
                  <a:srgbClr val="A50021"/>
                </a:solidFill>
                <a:latin typeface="Aller Bold"/>
                <a:ea typeface="MS PGothic" pitchFamily="34" charset="-128"/>
                <a:sym typeface="Aller Bold"/>
              </a:rPr>
              <a:t>: </a:t>
            </a:r>
            <a:r>
              <a:rPr lang="en-US" altLang="pl-PL" dirty="0" err="1">
                <a:solidFill>
                  <a:srgbClr val="A50021"/>
                </a:solidFill>
                <a:latin typeface="Aller Bold"/>
                <a:ea typeface="MS PGothic" pitchFamily="34" charset="-128"/>
                <a:sym typeface="Aller Bold"/>
              </a:rPr>
              <a:t>Materiały</a:t>
            </a:r>
            <a:r>
              <a:rPr lang="en-US" altLang="pl-PL" dirty="0">
                <a:solidFill>
                  <a:srgbClr val="A50021"/>
                </a:solidFill>
                <a:latin typeface="Aller Bold"/>
                <a:ea typeface="MS PGothic" pitchFamily="34" charset="-128"/>
                <a:sym typeface="Aller Bold"/>
              </a:rPr>
              <a:t> – </a:t>
            </a:r>
            <a:r>
              <a:rPr lang="en-US" altLang="pl-PL" dirty="0" err="1">
                <a:solidFill>
                  <a:srgbClr val="A50021"/>
                </a:solidFill>
                <a:latin typeface="Aller Bold"/>
                <a:ea typeface="MS PGothic" pitchFamily="34" charset="-128"/>
                <a:sym typeface="Aller Bold"/>
              </a:rPr>
              <a:t>Biomateriały</a:t>
            </a:r>
            <a:r>
              <a:rPr lang="ja-JP" altLang="en-US" dirty="0">
                <a:solidFill>
                  <a:srgbClr val="A50021"/>
                </a:solidFill>
                <a:ea typeface="MS PGothic" pitchFamily="34" charset="-128"/>
                <a:sym typeface="Aller Bold"/>
              </a:rPr>
              <a:t>”</a:t>
            </a:r>
            <a:endParaRPr lang="en-US" altLang="pl-PL" dirty="0">
              <a:solidFill>
                <a:srgbClr val="A50021"/>
              </a:solidFill>
              <a:latin typeface="Aller Bold"/>
              <a:ea typeface="MS PGothic" pitchFamily="34" charset="-128"/>
              <a:sym typeface="Aller Bold"/>
            </a:endParaRPr>
          </a:p>
        </p:txBody>
      </p:sp>
      <p:pic>
        <p:nvPicPr>
          <p:cNvPr id="59405" name="Picture 12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15051" y="2764631"/>
            <a:ext cx="1814513" cy="198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6" name="Rectangle 13"/>
          <p:cNvSpPr>
            <a:spLocks/>
          </p:cNvSpPr>
          <p:nvPr/>
        </p:nvSpPr>
        <p:spPr bwMode="auto">
          <a:xfrm>
            <a:off x="3307595" y="4872039"/>
            <a:ext cx="2500313" cy="235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altLang="pl-PL" sz="1631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(faza operacyjna projektu)</a:t>
            </a:r>
          </a:p>
        </p:txBody>
      </p:sp>
      <p:sp>
        <p:nvSpPr>
          <p:cNvPr id="59407" name="Rectangle 14"/>
          <p:cNvSpPr>
            <a:spLocks/>
          </p:cNvSpPr>
          <p:nvPr/>
        </p:nvSpPr>
        <p:spPr bwMode="auto">
          <a:xfrm>
            <a:off x="225921" y="4293394"/>
            <a:ext cx="1314450" cy="27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altLang="pl-PL">
                <a:solidFill>
                  <a:srgbClr val="4D4D4D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Konsorcjum</a:t>
            </a:r>
          </a:p>
        </p:txBody>
      </p:sp>
      <p:sp>
        <p:nvSpPr>
          <p:cNvPr id="59408" name="Rectangle 15"/>
          <p:cNvSpPr>
            <a:spLocks/>
          </p:cNvSpPr>
          <p:nvPr/>
        </p:nvSpPr>
        <p:spPr bwMode="auto">
          <a:xfrm>
            <a:off x="2936089" y="4175522"/>
            <a:ext cx="3271838" cy="492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altLang="pl-PL" sz="1631">
                <a:solidFill>
                  <a:srgbClr val="14599B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MULTIDYSCYPLINARNE</a:t>
            </a:r>
          </a:p>
          <a:p>
            <a:pPr algn="ctr"/>
            <a:r>
              <a:rPr lang="en-US" altLang="pl-PL" sz="1631">
                <a:solidFill>
                  <a:srgbClr val="14599B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CENTRUM MIĘDZYNARODOWE</a:t>
            </a: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0109" y="293179"/>
            <a:ext cx="2096553" cy="928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77997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2"/>
          <p:cNvSpPr>
            <a:spLocks/>
          </p:cNvSpPr>
          <p:nvPr/>
        </p:nvSpPr>
        <p:spPr bwMode="auto">
          <a:xfrm>
            <a:off x="1619672" y="488650"/>
            <a:ext cx="6393656" cy="30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altLang="pl-PL" sz="2081" dirty="0" err="1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Wielkopolskie</a:t>
            </a:r>
            <a:r>
              <a:rPr lang="en-US" altLang="pl-PL" sz="2081" dirty="0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 Centrum </a:t>
            </a:r>
            <a:r>
              <a:rPr lang="en-US" altLang="pl-PL" sz="2081" dirty="0" err="1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Zaawansowanych</a:t>
            </a:r>
            <a:r>
              <a:rPr lang="en-US" altLang="pl-PL" sz="2081" dirty="0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 </a:t>
            </a:r>
            <a:r>
              <a:rPr lang="en-US" altLang="pl-PL" sz="2081" dirty="0" err="1">
                <a:solidFill>
                  <a:srgbClr val="0C387E"/>
                </a:solidFill>
                <a:latin typeface="Aller Bold"/>
                <a:ea typeface="MS PGothic" pitchFamily="34" charset="-128"/>
                <a:cs typeface="Aller Bold"/>
                <a:sym typeface="Aller Bold"/>
              </a:rPr>
              <a:t>Technologii</a:t>
            </a:r>
            <a:endParaRPr lang="en-US" altLang="pl-PL" sz="2081" dirty="0">
              <a:solidFill>
                <a:srgbClr val="0C387E"/>
              </a:solidFill>
              <a:latin typeface="Aller Bold"/>
              <a:ea typeface="MS PGothic" pitchFamily="34" charset="-128"/>
              <a:cs typeface="Aller Bold"/>
              <a:sym typeface="Aller Bold"/>
            </a:endParaRPr>
          </a:p>
        </p:txBody>
      </p:sp>
      <p:sp>
        <p:nvSpPr>
          <p:cNvPr id="60429" name="Rectangle 18"/>
          <p:cNvSpPr>
            <a:spLocks/>
          </p:cNvSpPr>
          <p:nvPr/>
        </p:nvSpPr>
        <p:spPr bwMode="auto">
          <a:xfrm>
            <a:off x="5128933" y="2436019"/>
            <a:ext cx="3486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71410" indent="-171410">
              <a:lnSpc>
                <a:spcPct val="60000"/>
              </a:lnSpc>
              <a:spcBef>
                <a:spcPts val="1181"/>
              </a:spcBef>
              <a:buSzPct val="117000"/>
            </a:pPr>
            <a:endParaRPr lang="en-US" altLang="pl-PL" sz="1100">
              <a:solidFill>
                <a:srgbClr val="304049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  <a:p>
            <a:pPr marL="171410" indent="-171410">
              <a:lnSpc>
                <a:spcPct val="60000"/>
              </a:lnSpc>
              <a:spcBef>
                <a:spcPts val="1181"/>
              </a:spcBef>
              <a:buSzPct val="117000"/>
              <a:buFontTx/>
              <a:buChar char="•"/>
            </a:pPr>
            <a:r>
              <a:rPr lang="en-US" altLang="pl-PL" sz="1100" b="1" err="1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Instytut</a:t>
            </a:r>
            <a:r>
              <a:rPr lang="en-US" altLang="pl-PL" sz="1100" b="1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100" b="1" err="1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Włókien</a:t>
            </a:r>
            <a:r>
              <a:rPr lang="en-US" altLang="pl-PL" sz="1100" b="1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100" b="1" err="1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Naturalnych</a:t>
            </a:r>
            <a:r>
              <a:rPr lang="en-US" altLang="pl-PL" sz="1100" b="1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100" b="1" err="1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i</a:t>
            </a:r>
            <a:r>
              <a:rPr lang="en-US" altLang="pl-PL" sz="1100" b="1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100" b="1" err="1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Roślin</a:t>
            </a:r>
            <a:r>
              <a:rPr lang="en-US" altLang="pl-PL" sz="1100" b="1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100" b="1" err="1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Zielarskich</a:t>
            </a:r>
            <a:endParaRPr lang="en-US" altLang="pl-PL" sz="1100" b="1">
              <a:solidFill>
                <a:srgbClr val="304049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</p:txBody>
      </p:sp>
      <p:sp>
        <p:nvSpPr>
          <p:cNvPr id="60421" name="Rectangle 4"/>
          <p:cNvSpPr>
            <a:spLocks/>
          </p:cNvSpPr>
          <p:nvPr/>
        </p:nvSpPr>
        <p:spPr bwMode="auto">
          <a:xfrm>
            <a:off x="1148971" y="2546750"/>
            <a:ext cx="3486150" cy="1207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71410" indent="-171410">
              <a:lnSpc>
                <a:spcPct val="60000"/>
              </a:lnSpc>
              <a:spcBef>
                <a:spcPts val="1181"/>
              </a:spcBef>
              <a:buSzPct val="117000"/>
              <a:buFontTx/>
              <a:buChar char="•"/>
            </a:pPr>
            <a:r>
              <a:rPr lang="en-US" altLang="pl-PL" sz="1100" b="1" dirty="0" err="1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Uniwersytet</a:t>
            </a:r>
            <a:r>
              <a:rPr lang="en-US" altLang="pl-PL" sz="1100" b="1" dirty="0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100" b="1" dirty="0" err="1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im</a:t>
            </a:r>
            <a:r>
              <a:rPr lang="en-US" altLang="pl-PL" sz="1100" b="1" dirty="0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. </a:t>
            </a:r>
            <a:r>
              <a:rPr lang="en-US" altLang="pl-PL" sz="1100" b="1" dirty="0" err="1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Adama</a:t>
            </a:r>
            <a:r>
              <a:rPr lang="en-US" altLang="pl-PL" sz="1100" b="1" dirty="0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100" b="1" dirty="0" err="1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Mickiewicza</a:t>
            </a:r>
            <a:r>
              <a:rPr lang="en-US" altLang="pl-PL" sz="1100" b="1" dirty="0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w </a:t>
            </a:r>
            <a:r>
              <a:rPr lang="en-US" altLang="pl-PL" sz="1100" b="1" dirty="0" err="1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Poznaniu</a:t>
            </a:r>
            <a:r>
              <a:rPr lang="en-US" altLang="pl-PL" sz="1100" b="1" dirty="0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,</a:t>
            </a:r>
          </a:p>
          <a:p>
            <a:pPr marL="171410" indent="-171410">
              <a:lnSpc>
                <a:spcPct val="60000"/>
              </a:lnSpc>
              <a:spcBef>
                <a:spcPts val="1181"/>
              </a:spcBef>
              <a:buSzPct val="117000"/>
              <a:buFontTx/>
              <a:buChar char="•"/>
            </a:pPr>
            <a:r>
              <a:rPr lang="en-US" altLang="pl-PL" sz="1100" b="1" dirty="0" err="1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Politechnika</a:t>
            </a:r>
            <a:r>
              <a:rPr lang="en-US" altLang="pl-PL" sz="1100" b="1" dirty="0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100" b="1" dirty="0" err="1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Poznańska</a:t>
            </a:r>
            <a:r>
              <a:rPr lang="en-US" altLang="pl-PL" sz="1100" b="1" dirty="0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, </a:t>
            </a:r>
          </a:p>
          <a:p>
            <a:pPr marL="171410" indent="-171410">
              <a:lnSpc>
                <a:spcPct val="60000"/>
              </a:lnSpc>
              <a:spcBef>
                <a:spcPts val="1181"/>
              </a:spcBef>
              <a:buSzPct val="117000"/>
              <a:buFontTx/>
              <a:buChar char="•"/>
            </a:pPr>
            <a:r>
              <a:rPr lang="en-US" altLang="pl-PL" sz="1100" b="1" dirty="0" err="1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Uniwersytet</a:t>
            </a:r>
            <a:r>
              <a:rPr lang="en-US" altLang="pl-PL" sz="1100" b="1" dirty="0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100" b="1" dirty="0" err="1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Przyrodniczy</a:t>
            </a:r>
            <a:r>
              <a:rPr lang="en-US" altLang="pl-PL" sz="1100" b="1" dirty="0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, </a:t>
            </a:r>
          </a:p>
          <a:p>
            <a:pPr marL="171410" indent="-171410">
              <a:lnSpc>
                <a:spcPct val="60000"/>
              </a:lnSpc>
              <a:spcBef>
                <a:spcPts val="1181"/>
              </a:spcBef>
              <a:buSzPct val="117000"/>
              <a:buFontTx/>
              <a:buChar char="•"/>
            </a:pPr>
            <a:r>
              <a:rPr lang="en-US" altLang="pl-PL" sz="1100" b="1" dirty="0" err="1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Uniwersytet</a:t>
            </a:r>
            <a:r>
              <a:rPr lang="en-US" altLang="pl-PL" sz="1100" b="1" dirty="0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100" b="1" dirty="0" err="1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Medyczny</a:t>
            </a:r>
            <a:r>
              <a:rPr lang="en-US" altLang="pl-PL" sz="1100" b="1" dirty="0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, </a:t>
            </a:r>
          </a:p>
          <a:p>
            <a:pPr marL="171410" indent="-171410">
              <a:lnSpc>
                <a:spcPct val="60000"/>
              </a:lnSpc>
              <a:spcBef>
                <a:spcPts val="1181"/>
              </a:spcBef>
              <a:buSzPct val="117000"/>
              <a:buFontTx/>
              <a:buChar char="•"/>
            </a:pPr>
            <a:r>
              <a:rPr lang="en-US" altLang="pl-PL" sz="1100" b="1" dirty="0" err="1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Uniwersytet</a:t>
            </a:r>
            <a:r>
              <a:rPr lang="en-US" altLang="pl-PL" sz="1100" b="1" dirty="0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100" b="1" dirty="0" err="1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Ekonomiczny</a:t>
            </a:r>
            <a:endParaRPr lang="en-US" altLang="pl-PL" sz="1100" b="1" dirty="0">
              <a:solidFill>
                <a:srgbClr val="304049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</p:txBody>
      </p:sp>
      <p:sp>
        <p:nvSpPr>
          <p:cNvPr id="60422" name="Rectangle 5"/>
          <p:cNvSpPr>
            <a:spLocks/>
          </p:cNvSpPr>
          <p:nvPr/>
        </p:nvSpPr>
        <p:spPr bwMode="auto">
          <a:xfrm>
            <a:off x="1527591" y="2068119"/>
            <a:ext cx="1050131" cy="30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altLang="pl-PL" sz="2400" dirty="0" err="1">
                <a:solidFill>
                  <a:srgbClr val="27AAE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uczelni</a:t>
            </a:r>
            <a:endParaRPr lang="en-US" altLang="pl-PL" sz="2400" dirty="0">
              <a:solidFill>
                <a:srgbClr val="27AAE9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</p:txBody>
      </p:sp>
      <p:grpSp>
        <p:nvGrpSpPr>
          <p:cNvPr id="60423" name="Group 6"/>
          <p:cNvGrpSpPr>
            <a:grpSpLocks/>
          </p:cNvGrpSpPr>
          <p:nvPr/>
        </p:nvGrpSpPr>
        <p:grpSpPr bwMode="auto">
          <a:xfrm>
            <a:off x="1043608" y="2021683"/>
            <a:ext cx="357188" cy="392906"/>
            <a:chOff x="0" y="0"/>
            <a:chExt cx="400" cy="440"/>
          </a:xfrm>
        </p:grpSpPr>
        <p:sp>
          <p:nvSpPr>
            <p:cNvPr id="60436" name="Freeform 7"/>
            <p:cNvSpPr>
              <a:spLocks/>
            </p:cNvSpPr>
            <p:nvPr/>
          </p:nvSpPr>
          <p:spPr bwMode="auto">
            <a:xfrm rot="10800000">
              <a:off x="0" y="0"/>
              <a:ext cx="400" cy="440"/>
            </a:xfrm>
            <a:custGeom>
              <a:avLst/>
              <a:gdLst>
                <a:gd name="T0" fmla="*/ 0 w 21459"/>
                <a:gd name="T1" fmla="*/ 7 h 20446"/>
                <a:gd name="T2" fmla="*/ 0 w 21459"/>
                <a:gd name="T3" fmla="*/ 3 h 20446"/>
                <a:gd name="T4" fmla="*/ 1 w 21459"/>
                <a:gd name="T5" fmla="*/ 2 h 20446"/>
                <a:gd name="T6" fmla="*/ 3 w 21459"/>
                <a:gd name="T7" fmla="*/ 1 h 20446"/>
                <a:gd name="T8" fmla="*/ 4 w 21459"/>
                <a:gd name="T9" fmla="*/ 0 h 20446"/>
                <a:gd name="T10" fmla="*/ 7 w 21459"/>
                <a:gd name="T11" fmla="*/ 2 h 20446"/>
                <a:gd name="T12" fmla="*/ 7 w 21459"/>
                <a:gd name="T13" fmla="*/ 3 h 20446"/>
                <a:gd name="T14" fmla="*/ 7 w 21459"/>
                <a:gd name="T15" fmla="*/ 7 h 20446"/>
                <a:gd name="T16" fmla="*/ 7 w 21459"/>
                <a:gd name="T17" fmla="*/ 8 h 20446"/>
                <a:gd name="T18" fmla="*/ 4 w 21459"/>
                <a:gd name="T19" fmla="*/ 10 h 20446"/>
                <a:gd name="T20" fmla="*/ 3 w 21459"/>
                <a:gd name="T21" fmla="*/ 10 h 20446"/>
                <a:gd name="T22" fmla="*/ 0 w 21459"/>
                <a:gd name="T23" fmla="*/ 8 h 20446"/>
                <a:gd name="T24" fmla="*/ 0 w 21459"/>
                <a:gd name="T25" fmla="*/ 7 h 20446"/>
                <a:gd name="T26" fmla="*/ 0 w 21459"/>
                <a:gd name="T27" fmla="*/ 7 h 2044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459"/>
                <a:gd name="T43" fmla="*/ 0 h 20446"/>
                <a:gd name="T44" fmla="*/ 21459 w 21459"/>
                <a:gd name="T45" fmla="*/ 20446 h 2044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459" h="20446">
                  <a:moveTo>
                    <a:pt x="3" y="13839"/>
                  </a:moveTo>
                  <a:lnTo>
                    <a:pt x="3" y="6536"/>
                  </a:lnTo>
                  <a:cubicBezTo>
                    <a:pt x="3" y="6536"/>
                    <a:pt x="-141" y="5088"/>
                    <a:pt x="1438" y="4164"/>
                  </a:cubicBezTo>
                  <a:lnTo>
                    <a:pt x="8650" y="620"/>
                  </a:lnTo>
                  <a:cubicBezTo>
                    <a:pt x="8650" y="620"/>
                    <a:pt x="10408" y="-643"/>
                    <a:pt x="12525" y="435"/>
                  </a:cubicBezTo>
                  <a:lnTo>
                    <a:pt x="19916" y="4102"/>
                  </a:lnTo>
                  <a:cubicBezTo>
                    <a:pt x="19916" y="4102"/>
                    <a:pt x="21459" y="4871"/>
                    <a:pt x="21459" y="6290"/>
                  </a:cubicBezTo>
                  <a:lnTo>
                    <a:pt x="21459" y="14240"/>
                  </a:lnTo>
                  <a:cubicBezTo>
                    <a:pt x="21459" y="14240"/>
                    <a:pt x="21387" y="15503"/>
                    <a:pt x="20167" y="16181"/>
                  </a:cubicBezTo>
                  <a:lnTo>
                    <a:pt x="12274" y="20125"/>
                  </a:lnTo>
                  <a:cubicBezTo>
                    <a:pt x="12274" y="20125"/>
                    <a:pt x="10803" y="20957"/>
                    <a:pt x="8865" y="19940"/>
                  </a:cubicBezTo>
                  <a:lnTo>
                    <a:pt x="1366" y="16243"/>
                  </a:lnTo>
                  <a:cubicBezTo>
                    <a:pt x="1366" y="16243"/>
                    <a:pt x="3" y="15473"/>
                    <a:pt x="3" y="13839"/>
                  </a:cubicBezTo>
                  <a:close/>
                  <a:moveTo>
                    <a:pt x="3" y="13839"/>
                  </a:moveTo>
                </a:path>
              </a:pathLst>
            </a:custGeom>
            <a:solidFill>
              <a:srgbClr val="27AAE9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pl-PL" sz="2000"/>
            </a:p>
          </p:txBody>
        </p:sp>
        <p:sp>
          <p:nvSpPr>
            <p:cNvPr id="60437" name="Rectangle 8"/>
            <p:cNvSpPr>
              <a:spLocks/>
            </p:cNvSpPr>
            <p:nvPr/>
          </p:nvSpPr>
          <p:spPr bwMode="auto">
            <a:xfrm>
              <a:off x="61" y="92"/>
              <a:ext cx="264" cy="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altLang="pl-PL">
                  <a:solidFill>
                    <a:srgbClr val="FFFFFF"/>
                  </a:solidFill>
                  <a:latin typeface="Aller"/>
                  <a:ea typeface="MS PGothic" pitchFamily="34" charset="-128"/>
                  <a:cs typeface="Aller"/>
                  <a:sym typeface="Aller"/>
                </a:rPr>
                <a:t>5</a:t>
              </a:r>
            </a:p>
          </p:txBody>
        </p:sp>
      </p:grpSp>
      <p:sp>
        <p:nvSpPr>
          <p:cNvPr id="60424" name="Rectangle 9"/>
          <p:cNvSpPr>
            <a:spLocks/>
          </p:cNvSpPr>
          <p:nvPr/>
        </p:nvSpPr>
        <p:spPr bwMode="auto">
          <a:xfrm>
            <a:off x="1534738" y="4254106"/>
            <a:ext cx="1857375" cy="30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altLang="pl-PL" sz="2400" err="1">
                <a:solidFill>
                  <a:srgbClr val="196FB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instytuty</a:t>
            </a:r>
            <a:r>
              <a:rPr lang="en-US" altLang="pl-PL" sz="2400">
                <a:solidFill>
                  <a:srgbClr val="196FB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PAN</a:t>
            </a:r>
          </a:p>
        </p:txBody>
      </p:sp>
      <p:grpSp>
        <p:nvGrpSpPr>
          <p:cNvPr id="60425" name="Group 10"/>
          <p:cNvGrpSpPr>
            <a:grpSpLocks/>
          </p:cNvGrpSpPr>
          <p:nvPr/>
        </p:nvGrpSpPr>
        <p:grpSpPr bwMode="auto">
          <a:xfrm>
            <a:off x="1048966" y="4211244"/>
            <a:ext cx="357188" cy="392906"/>
            <a:chOff x="0" y="0"/>
            <a:chExt cx="400" cy="440"/>
          </a:xfrm>
        </p:grpSpPr>
        <p:sp>
          <p:nvSpPr>
            <p:cNvPr id="60434" name="Freeform 11"/>
            <p:cNvSpPr>
              <a:spLocks/>
            </p:cNvSpPr>
            <p:nvPr/>
          </p:nvSpPr>
          <p:spPr bwMode="auto">
            <a:xfrm rot="10800000">
              <a:off x="0" y="0"/>
              <a:ext cx="400" cy="440"/>
            </a:xfrm>
            <a:custGeom>
              <a:avLst/>
              <a:gdLst>
                <a:gd name="T0" fmla="*/ 0 w 21459"/>
                <a:gd name="T1" fmla="*/ 7 h 20446"/>
                <a:gd name="T2" fmla="*/ 0 w 21459"/>
                <a:gd name="T3" fmla="*/ 3 h 20446"/>
                <a:gd name="T4" fmla="*/ 1 w 21459"/>
                <a:gd name="T5" fmla="*/ 2 h 20446"/>
                <a:gd name="T6" fmla="*/ 3 w 21459"/>
                <a:gd name="T7" fmla="*/ 1 h 20446"/>
                <a:gd name="T8" fmla="*/ 4 w 21459"/>
                <a:gd name="T9" fmla="*/ 0 h 20446"/>
                <a:gd name="T10" fmla="*/ 7 w 21459"/>
                <a:gd name="T11" fmla="*/ 2 h 20446"/>
                <a:gd name="T12" fmla="*/ 7 w 21459"/>
                <a:gd name="T13" fmla="*/ 3 h 20446"/>
                <a:gd name="T14" fmla="*/ 7 w 21459"/>
                <a:gd name="T15" fmla="*/ 7 h 20446"/>
                <a:gd name="T16" fmla="*/ 7 w 21459"/>
                <a:gd name="T17" fmla="*/ 8 h 20446"/>
                <a:gd name="T18" fmla="*/ 4 w 21459"/>
                <a:gd name="T19" fmla="*/ 10 h 20446"/>
                <a:gd name="T20" fmla="*/ 3 w 21459"/>
                <a:gd name="T21" fmla="*/ 10 h 20446"/>
                <a:gd name="T22" fmla="*/ 0 w 21459"/>
                <a:gd name="T23" fmla="*/ 8 h 20446"/>
                <a:gd name="T24" fmla="*/ 0 w 21459"/>
                <a:gd name="T25" fmla="*/ 7 h 20446"/>
                <a:gd name="T26" fmla="*/ 0 w 21459"/>
                <a:gd name="T27" fmla="*/ 7 h 2044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459"/>
                <a:gd name="T43" fmla="*/ 0 h 20446"/>
                <a:gd name="T44" fmla="*/ 21459 w 21459"/>
                <a:gd name="T45" fmla="*/ 20446 h 2044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459" h="20446">
                  <a:moveTo>
                    <a:pt x="3" y="13839"/>
                  </a:moveTo>
                  <a:lnTo>
                    <a:pt x="3" y="6536"/>
                  </a:lnTo>
                  <a:cubicBezTo>
                    <a:pt x="3" y="6536"/>
                    <a:pt x="-141" y="5088"/>
                    <a:pt x="1438" y="4164"/>
                  </a:cubicBezTo>
                  <a:lnTo>
                    <a:pt x="8650" y="620"/>
                  </a:lnTo>
                  <a:cubicBezTo>
                    <a:pt x="8650" y="620"/>
                    <a:pt x="10408" y="-643"/>
                    <a:pt x="12525" y="435"/>
                  </a:cubicBezTo>
                  <a:lnTo>
                    <a:pt x="19916" y="4102"/>
                  </a:lnTo>
                  <a:cubicBezTo>
                    <a:pt x="19916" y="4102"/>
                    <a:pt x="21459" y="4871"/>
                    <a:pt x="21459" y="6290"/>
                  </a:cubicBezTo>
                  <a:lnTo>
                    <a:pt x="21459" y="14240"/>
                  </a:lnTo>
                  <a:cubicBezTo>
                    <a:pt x="21459" y="14240"/>
                    <a:pt x="21387" y="15503"/>
                    <a:pt x="20167" y="16181"/>
                  </a:cubicBezTo>
                  <a:lnTo>
                    <a:pt x="12274" y="20125"/>
                  </a:lnTo>
                  <a:cubicBezTo>
                    <a:pt x="12274" y="20125"/>
                    <a:pt x="10803" y="20957"/>
                    <a:pt x="8865" y="19940"/>
                  </a:cubicBezTo>
                  <a:lnTo>
                    <a:pt x="1366" y="16243"/>
                  </a:lnTo>
                  <a:cubicBezTo>
                    <a:pt x="1366" y="16243"/>
                    <a:pt x="3" y="15473"/>
                    <a:pt x="3" y="13839"/>
                  </a:cubicBezTo>
                  <a:close/>
                  <a:moveTo>
                    <a:pt x="3" y="13839"/>
                  </a:moveTo>
                </a:path>
              </a:pathLst>
            </a:custGeom>
            <a:solidFill>
              <a:srgbClr val="196FB9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pl-PL" sz="2000"/>
            </a:p>
          </p:txBody>
        </p:sp>
        <p:sp>
          <p:nvSpPr>
            <p:cNvPr id="60435" name="Rectangle 12"/>
            <p:cNvSpPr>
              <a:spLocks/>
            </p:cNvSpPr>
            <p:nvPr/>
          </p:nvSpPr>
          <p:spPr bwMode="auto">
            <a:xfrm>
              <a:off x="55" y="88"/>
              <a:ext cx="264" cy="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altLang="pl-PL">
                  <a:solidFill>
                    <a:srgbClr val="FFFFFF"/>
                  </a:solidFill>
                  <a:latin typeface="Aller"/>
                  <a:ea typeface="MS PGothic" pitchFamily="34" charset="-128"/>
                  <a:cs typeface="Aller"/>
                  <a:sym typeface="Aller"/>
                </a:rPr>
                <a:t>4</a:t>
              </a:r>
            </a:p>
          </p:txBody>
        </p:sp>
      </p:grpSp>
      <p:sp>
        <p:nvSpPr>
          <p:cNvPr id="60426" name="Rectangle 13"/>
          <p:cNvSpPr>
            <a:spLocks/>
          </p:cNvSpPr>
          <p:nvPr/>
        </p:nvSpPr>
        <p:spPr bwMode="auto">
          <a:xfrm>
            <a:off x="1141829" y="4739878"/>
            <a:ext cx="3486150" cy="95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71410" indent="-171410">
              <a:lnSpc>
                <a:spcPct val="60000"/>
              </a:lnSpc>
              <a:spcBef>
                <a:spcPts val="1181"/>
              </a:spcBef>
              <a:buSzPct val="117000"/>
              <a:buFontTx/>
              <a:buChar char="•"/>
            </a:pPr>
            <a:r>
              <a:rPr lang="en-US" altLang="pl-PL" sz="1100" b="1" err="1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Chemii</a:t>
            </a:r>
            <a:r>
              <a:rPr lang="en-US" altLang="pl-PL" sz="1100" b="1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100" b="1" err="1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Bioorganicznej</a:t>
            </a:r>
            <a:r>
              <a:rPr lang="en-US" altLang="pl-PL" sz="1100" b="1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, </a:t>
            </a:r>
          </a:p>
          <a:p>
            <a:pPr marL="171410" indent="-171410">
              <a:lnSpc>
                <a:spcPct val="60000"/>
              </a:lnSpc>
              <a:spcBef>
                <a:spcPts val="1181"/>
              </a:spcBef>
              <a:buSzPct val="117000"/>
              <a:buFontTx/>
              <a:buChar char="•"/>
            </a:pPr>
            <a:r>
              <a:rPr lang="en-US" altLang="pl-PL" sz="1100" b="1" err="1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Genetyki</a:t>
            </a:r>
            <a:r>
              <a:rPr lang="en-US" altLang="pl-PL" sz="1100" b="1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100" b="1" err="1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Roślin</a:t>
            </a:r>
            <a:r>
              <a:rPr lang="en-US" altLang="pl-PL" sz="1100" b="1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, </a:t>
            </a:r>
          </a:p>
          <a:p>
            <a:pPr marL="171410" indent="-171410">
              <a:lnSpc>
                <a:spcPct val="60000"/>
              </a:lnSpc>
              <a:spcBef>
                <a:spcPts val="1181"/>
              </a:spcBef>
              <a:buSzPct val="117000"/>
              <a:buFontTx/>
              <a:buChar char="•"/>
            </a:pPr>
            <a:r>
              <a:rPr lang="en-US" altLang="pl-PL" sz="1100" b="1" err="1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Genetyki</a:t>
            </a:r>
            <a:r>
              <a:rPr lang="en-US" altLang="pl-PL" sz="1100" b="1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100" b="1" err="1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Człowieka</a:t>
            </a:r>
            <a:r>
              <a:rPr lang="en-US" altLang="pl-PL" sz="1100" b="1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, </a:t>
            </a:r>
          </a:p>
          <a:p>
            <a:pPr marL="171410" indent="-171410">
              <a:lnSpc>
                <a:spcPct val="60000"/>
              </a:lnSpc>
              <a:spcBef>
                <a:spcPts val="1181"/>
              </a:spcBef>
              <a:buSzPct val="117000"/>
              <a:buFontTx/>
              <a:buChar char="•"/>
            </a:pPr>
            <a:r>
              <a:rPr lang="en-US" altLang="pl-PL" sz="1100" b="1" err="1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Fizyki</a:t>
            </a:r>
            <a:r>
              <a:rPr lang="en-US" altLang="pl-PL" sz="1100" b="1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100" b="1" err="1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Molekularnej</a:t>
            </a:r>
            <a:endParaRPr lang="en-US" altLang="pl-PL" sz="1100" b="1">
              <a:solidFill>
                <a:srgbClr val="304049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</p:txBody>
      </p:sp>
      <p:sp>
        <p:nvSpPr>
          <p:cNvPr id="60427" name="Rectangle 14"/>
          <p:cNvSpPr>
            <a:spLocks/>
          </p:cNvSpPr>
          <p:nvPr/>
        </p:nvSpPr>
        <p:spPr bwMode="auto">
          <a:xfrm>
            <a:off x="5128047" y="2082406"/>
            <a:ext cx="2471738" cy="30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altLang="pl-PL" sz="2400">
                <a:solidFill>
                  <a:srgbClr val="88A10E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instytut resortow</a:t>
            </a:r>
            <a:r>
              <a:rPr lang="pl-PL" altLang="pl-PL" sz="2400">
                <a:solidFill>
                  <a:srgbClr val="88A10E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y</a:t>
            </a:r>
            <a:endParaRPr lang="en-US" altLang="pl-PL" sz="2400">
              <a:solidFill>
                <a:srgbClr val="88A10E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</p:txBody>
      </p:sp>
      <p:grpSp>
        <p:nvGrpSpPr>
          <p:cNvPr id="60428" name="Group 15"/>
          <p:cNvGrpSpPr>
            <a:grpSpLocks/>
          </p:cNvGrpSpPr>
          <p:nvPr/>
        </p:nvGrpSpPr>
        <p:grpSpPr bwMode="auto">
          <a:xfrm>
            <a:off x="4642272" y="2039544"/>
            <a:ext cx="357188" cy="392906"/>
            <a:chOff x="0" y="0"/>
            <a:chExt cx="400" cy="440"/>
          </a:xfrm>
        </p:grpSpPr>
        <p:sp>
          <p:nvSpPr>
            <p:cNvPr id="60432" name="Freeform 16"/>
            <p:cNvSpPr>
              <a:spLocks/>
            </p:cNvSpPr>
            <p:nvPr/>
          </p:nvSpPr>
          <p:spPr bwMode="auto">
            <a:xfrm rot="10800000">
              <a:off x="0" y="0"/>
              <a:ext cx="400" cy="440"/>
            </a:xfrm>
            <a:custGeom>
              <a:avLst/>
              <a:gdLst>
                <a:gd name="T0" fmla="*/ 0 w 21459"/>
                <a:gd name="T1" fmla="*/ 7 h 20446"/>
                <a:gd name="T2" fmla="*/ 0 w 21459"/>
                <a:gd name="T3" fmla="*/ 3 h 20446"/>
                <a:gd name="T4" fmla="*/ 1 w 21459"/>
                <a:gd name="T5" fmla="*/ 2 h 20446"/>
                <a:gd name="T6" fmla="*/ 3 w 21459"/>
                <a:gd name="T7" fmla="*/ 1 h 20446"/>
                <a:gd name="T8" fmla="*/ 4 w 21459"/>
                <a:gd name="T9" fmla="*/ 0 h 20446"/>
                <a:gd name="T10" fmla="*/ 7 w 21459"/>
                <a:gd name="T11" fmla="*/ 2 h 20446"/>
                <a:gd name="T12" fmla="*/ 7 w 21459"/>
                <a:gd name="T13" fmla="*/ 3 h 20446"/>
                <a:gd name="T14" fmla="*/ 7 w 21459"/>
                <a:gd name="T15" fmla="*/ 7 h 20446"/>
                <a:gd name="T16" fmla="*/ 7 w 21459"/>
                <a:gd name="T17" fmla="*/ 8 h 20446"/>
                <a:gd name="T18" fmla="*/ 4 w 21459"/>
                <a:gd name="T19" fmla="*/ 10 h 20446"/>
                <a:gd name="T20" fmla="*/ 3 w 21459"/>
                <a:gd name="T21" fmla="*/ 10 h 20446"/>
                <a:gd name="T22" fmla="*/ 0 w 21459"/>
                <a:gd name="T23" fmla="*/ 8 h 20446"/>
                <a:gd name="T24" fmla="*/ 0 w 21459"/>
                <a:gd name="T25" fmla="*/ 7 h 20446"/>
                <a:gd name="T26" fmla="*/ 0 w 21459"/>
                <a:gd name="T27" fmla="*/ 7 h 2044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459"/>
                <a:gd name="T43" fmla="*/ 0 h 20446"/>
                <a:gd name="T44" fmla="*/ 21459 w 21459"/>
                <a:gd name="T45" fmla="*/ 20446 h 2044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459" h="20446">
                  <a:moveTo>
                    <a:pt x="3" y="13839"/>
                  </a:moveTo>
                  <a:lnTo>
                    <a:pt x="3" y="6536"/>
                  </a:lnTo>
                  <a:cubicBezTo>
                    <a:pt x="3" y="6536"/>
                    <a:pt x="-141" y="5088"/>
                    <a:pt x="1438" y="4164"/>
                  </a:cubicBezTo>
                  <a:lnTo>
                    <a:pt x="8650" y="620"/>
                  </a:lnTo>
                  <a:cubicBezTo>
                    <a:pt x="8650" y="620"/>
                    <a:pt x="10408" y="-643"/>
                    <a:pt x="12525" y="435"/>
                  </a:cubicBezTo>
                  <a:lnTo>
                    <a:pt x="19916" y="4102"/>
                  </a:lnTo>
                  <a:cubicBezTo>
                    <a:pt x="19916" y="4102"/>
                    <a:pt x="21459" y="4871"/>
                    <a:pt x="21459" y="6290"/>
                  </a:cubicBezTo>
                  <a:lnTo>
                    <a:pt x="21459" y="14240"/>
                  </a:lnTo>
                  <a:cubicBezTo>
                    <a:pt x="21459" y="14240"/>
                    <a:pt x="21387" y="15503"/>
                    <a:pt x="20167" y="16181"/>
                  </a:cubicBezTo>
                  <a:lnTo>
                    <a:pt x="12274" y="20125"/>
                  </a:lnTo>
                  <a:cubicBezTo>
                    <a:pt x="12274" y="20125"/>
                    <a:pt x="10803" y="20957"/>
                    <a:pt x="8865" y="19940"/>
                  </a:cubicBezTo>
                  <a:lnTo>
                    <a:pt x="1366" y="16243"/>
                  </a:lnTo>
                  <a:cubicBezTo>
                    <a:pt x="1366" y="16243"/>
                    <a:pt x="3" y="15473"/>
                    <a:pt x="3" y="13839"/>
                  </a:cubicBezTo>
                  <a:close/>
                  <a:moveTo>
                    <a:pt x="3" y="13839"/>
                  </a:moveTo>
                </a:path>
              </a:pathLst>
            </a:custGeom>
            <a:solidFill>
              <a:srgbClr val="B7CF13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pl-PL" sz="2000"/>
            </a:p>
          </p:txBody>
        </p:sp>
        <p:sp>
          <p:nvSpPr>
            <p:cNvPr id="60433" name="Rectangle 17"/>
            <p:cNvSpPr>
              <a:spLocks/>
            </p:cNvSpPr>
            <p:nvPr/>
          </p:nvSpPr>
          <p:spPr bwMode="auto">
            <a:xfrm>
              <a:off x="72" y="88"/>
              <a:ext cx="264" cy="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pl-PL" altLang="pl-PL">
                  <a:solidFill>
                    <a:srgbClr val="FFFFFF"/>
                  </a:solidFill>
                  <a:latin typeface="Aller"/>
                  <a:ea typeface="MS PGothic" pitchFamily="34" charset="-128"/>
                  <a:cs typeface="Aller"/>
                  <a:sym typeface="Aller"/>
                </a:rPr>
                <a:t>1</a:t>
              </a:r>
              <a:endParaRPr lang="en-US" altLang="pl-PL">
                <a:solidFill>
                  <a:srgbClr val="FFFFFF"/>
                </a:solidFill>
                <a:latin typeface="Aller"/>
                <a:ea typeface="MS PGothic" pitchFamily="34" charset="-128"/>
                <a:cs typeface="Aller"/>
                <a:sym typeface="Aller"/>
              </a:endParaRPr>
            </a:p>
          </p:txBody>
        </p:sp>
      </p:grpSp>
      <p:sp>
        <p:nvSpPr>
          <p:cNvPr id="60430" name="Rectangle 19"/>
          <p:cNvSpPr>
            <a:spLocks/>
          </p:cNvSpPr>
          <p:nvPr/>
        </p:nvSpPr>
        <p:spPr bwMode="auto">
          <a:xfrm>
            <a:off x="4049334" y="3568303"/>
            <a:ext cx="3486150" cy="95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71410" indent="-171410">
              <a:lnSpc>
                <a:spcPct val="90000"/>
              </a:lnSpc>
              <a:spcBef>
                <a:spcPts val="1181"/>
              </a:spcBef>
              <a:buSzPct val="117000"/>
              <a:buFontTx/>
              <a:buChar char="•"/>
            </a:pPr>
            <a:r>
              <a:rPr lang="en-US" altLang="pl-PL" sz="1400" dirty="0" err="1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Poznański</a:t>
            </a:r>
            <a:r>
              <a:rPr lang="en-US" altLang="pl-PL" sz="1400" dirty="0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Park </a:t>
            </a:r>
            <a:r>
              <a:rPr lang="en-US" altLang="pl-PL" sz="1400" dirty="0" err="1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Naukowo</a:t>
            </a:r>
            <a:r>
              <a:rPr lang="en-US" altLang="pl-PL" sz="1400" dirty="0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–</a:t>
            </a:r>
            <a:r>
              <a:rPr lang="en-US" altLang="pl-PL" sz="1400" dirty="0" err="1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Technologiczny</a:t>
            </a:r>
            <a:r>
              <a:rPr lang="en-US" altLang="pl-PL" sz="1400" dirty="0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400" dirty="0" err="1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Fundacji</a:t>
            </a:r>
            <a:r>
              <a:rPr lang="en-US" altLang="pl-PL" sz="1400" dirty="0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UAM</a:t>
            </a:r>
          </a:p>
          <a:p>
            <a:pPr marL="171410" indent="-171410">
              <a:lnSpc>
                <a:spcPct val="90000"/>
              </a:lnSpc>
              <a:spcBef>
                <a:spcPts val="1181"/>
              </a:spcBef>
              <a:buSzPct val="117000"/>
              <a:buFontTx/>
              <a:buChar char="•"/>
            </a:pPr>
            <a:r>
              <a:rPr lang="en-US" altLang="pl-PL" sz="1400" dirty="0" err="1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Urząd</a:t>
            </a:r>
            <a:r>
              <a:rPr lang="en-US" altLang="pl-PL" sz="1400" dirty="0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400" dirty="0" err="1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Miasta</a:t>
            </a:r>
            <a:r>
              <a:rPr lang="en-US" altLang="pl-PL" sz="1400" dirty="0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400" dirty="0" err="1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Poznania</a:t>
            </a:r>
            <a:r>
              <a:rPr lang="en-US" altLang="pl-PL" sz="1400" dirty="0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br>
              <a:rPr lang="en-US" altLang="pl-PL" sz="1400" dirty="0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</a:br>
            <a:r>
              <a:rPr lang="en-US" altLang="pl-PL" sz="1400" dirty="0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(</a:t>
            </a:r>
            <a:r>
              <a:rPr lang="en-US" altLang="pl-PL" sz="1400" dirty="0" err="1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obecnie</a:t>
            </a:r>
            <a:r>
              <a:rPr lang="en-US" altLang="pl-PL" sz="1400" dirty="0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</a:t>
            </a:r>
            <a:r>
              <a:rPr lang="en-US" altLang="pl-PL" sz="1400" dirty="0" err="1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jako</a:t>
            </a:r>
            <a:r>
              <a:rPr lang="en-US" altLang="pl-PL" sz="1400" dirty="0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 partner </a:t>
            </a:r>
            <a:r>
              <a:rPr lang="en-US" altLang="pl-PL" sz="1400" dirty="0" err="1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wspierający</a:t>
            </a:r>
            <a:r>
              <a:rPr lang="en-US" altLang="pl-PL" sz="1400" dirty="0">
                <a:solidFill>
                  <a:srgbClr val="304049"/>
                </a:solidFill>
                <a:latin typeface="Aller"/>
                <a:ea typeface="MS PGothic" pitchFamily="34" charset="-128"/>
                <a:cs typeface="Aller"/>
                <a:sym typeface="Aller"/>
              </a:rPr>
              <a:t>)</a:t>
            </a:r>
            <a:endParaRPr lang="pl-PL" altLang="pl-PL" sz="1400" dirty="0">
              <a:solidFill>
                <a:srgbClr val="304049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  <a:p>
            <a:pPr marL="171410" indent="-171410">
              <a:lnSpc>
                <a:spcPct val="90000"/>
              </a:lnSpc>
              <a:spcBef>
                <a:spcPts val="1181"/>
              </a:spcBef>
              <a:buSzPct val="117000"/>
              <a:buFontTx/>
              <a:buChar char="•"/>
            </a:pPr>
            <a:endParaRPr lang="en-US" altLang="pl-PL" sz="1400" dirty="0">
              <a:solidFill>
                <a:srgbClr val="304049"/>
              </a:solidFill>
              <a:latin typeface="Aller"/>
              <a:ea typeface="MS PGothic" pitchFamily="34" charset="-128"/>
              <a:cs typeface="Aller"/>
              <a:sym typeface="Aller"/>
            </a:endParaRPr>
          </a:p>
        </p:txBody>
      </p:sp>
      <p:sp>
        <p:nvSpPr>
          <p:cNvPr id="60431" name="Rectangle 20"/>
          <p:cNvSpPr>
            <a:spLocks/>
          </p:cNvSpPr>
          <p:nvPr/>
        </p:nvSpPr>
        <p:spPr bwMode="auto">
          <a:xfrm>
            <a:off x="1292608" y="979092"/>
            <a:ext cx="7047783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ct val="90000"/>
              </a:lnSpc>
              <a:spcBef>
                <a:spcPts val="1181"/>
              </a:spcBef>
            </a:pPr>
            <a:r>
              <a:rPr lang="en-US" altLang="pl-PL" sz="1181" b="1" dirty="0" err="1">
                <a:solidFill>
                  <a:srgbClr val="4D4D4D"/>
                </a:solidFill>
                <a:ea typeface="MS PGothic" pitchFamily="34" charset="-128"/>
                <a:sym typeface="Arial" pitchFamily="34" charset="0"/>
              </a:rPr>
              <a:t>Umowa</a:t>
            </a:r>
            <a:r>
              <a:rPr lang="en-US" altLang="pl-PL" sz="1181" b="1" dirty="0">
                <a:solidFill>
                  <a:srgbClr val="4D4D4D"/>
                </a:solidFill>
                <a:ea typeface="MS PGothic" pitchFamily="34" charset="-128"/>
                <a:sym typeface="Arial" pitchFamily="34" charset="0"/>
              </a:rPr>
              <a:t> </a:t>
            </a:r>
            <a:r>
              <a:rPr lang="en-US" altLang="pl-PL" sz="1181" b="1" dirty="0" err="1">
                <a:solidFill>
                  <a:srgbClr val="4D4D4D"/>
                </a:solidFill>
                <a:ea typeface="MS PGothic" pitchFamily="34" charset="-128"/>
                <a:sym typeface="Arial" pitchFamily="34" charset="0"/>
              </a:rPr>
              <a:t>Konsorcjum</a:t>
            </a:r>
            <a:r>
              <a:rPr lang="en-US" altLang="pl-PL" sz="1181" b="1" dirty="0">
                <a:solidFill>
                  <a:srgbClr val="4D4D4D"/>
                </a:solidFill>
                <a:ea typeface="MS PGothic" pitchFamily="34" charset="-128"/>
                <a:sym typeface="Arial" pitchFamily="34" charset="0"/>
              </a:rPr>
              <a:t> WCZT – 22 </a:t>
            </a:r>
            <a:r>
              <a:rPr lang="en-US" altLang="pl-PL" sz="1181" b="1" dirty="0" err="1">
                <a:solidFill>
                  <a:srgbClr val="4D4D4D"/>
                </a:solidFill>
                <a:ea typeface="MS PGothic" pitchFamily="34" charset="-128"/>
                <a:sym typeface="Arial" pitchFamily="34" charset="0"/>
              </a:rPr>
              <a:t>grudnia</a:t>
            </a:r>
            <a:r>
              <a:rPr lang="en-US" altLang="pl-PL" sz="1181" b="1" dirty="0">
                <a:solidFill>
                  <a:srgbClr val="4D4D4D"/>
                </a:solidFill>
                <a:ea typeface="MS PGothic" pitchFamily="34" charset="-128"/>
                <a:sym typeface="Arial" pitchFamily="34" charset="0"/>
              </a:rPr>
              <a:t> 2006 r. (</a:t>
            </a:r>
            <a:r>
              <a:rPr lang="en-US" altLang="pl-PL" sz="1181" b="1" dirty="0" err="1">
                <a:solidFill>
                  <a:srgbClr val="4D4D4D"/>
                </a:solidFill>
                <a:ea typeface="MS PGothic" pitchFamily="34" charset="-128"/>
                <a:sym typeface="Arial" pitchFamily="34" charset="0"/>
              </a:rPr>
              <a:t>rozszerzona</a:t>
            </a:r>
            <a:r>
              <a:rPr lang="en-US" altLang="pl-PL" sz="1181" b="1" dirty="0">
                <a:solidFill>
                  <a:srgbClr val="4D4D4D"/>
                </a:solidFill>
                <a:ea typeface="MS PGothic" pitchFamily="34" charset="-128"/>
                <a:sym typeface="Arial" pitchFamily="34" charset="0"/>
              </a:rPr>
              <a:t> </a:t>
            </a:r>
            <a:r>
              <a:rPr lang="en-US" altLang="pl-PL" sz="1181" b="1" dirty="0" err="1">
                <a:solidFill>
                  <a:srgbClr val="4D4D4D"/>
                </a:solidFill>
                <a:ea typeface="MS PGothic" pitchFamily="34" charset="-128"/>
                <a:sym typeface="Arial" pitchFamily="34" charset="0"/>
              </a:rPr>
              <a:t>aneksem</a:t>
            </a:r>
            <a:r>
              <a:rPr lang="en-US" altLang="pl-PL" sz="1181" b="1" dirty="0">
                <a:solidFill>
                  <a:srgbClr val="4D4D4D"/>
                </a:solidFill>
                <a:ea typeface="MS PGothic" pitchFamily="34" charset="-128"/>
                <a:sym typeface="Arial" pitchFamily="34" charset="0"/>
              </a:rPr>
              <a:t> w </a:t>
            </a:r>
            <a:r>
              <a:rPr lang="en-US" altLang="pl-PL" sz="1181" b="1" dirty="0" err="1">
                <a:solidFill>
                  <a:srgbClr val="4D4D4D"/>
                </a:solidFill>
                <a:ea typeface="MS PGothic" pitchFamily="34" charset="-128"/>
                <a:sym typeface="Arial" pitchFamily="34" charset="0"/>
              </a:rPr>
              <a:t>lutym</a:t>
            </a:r>
            <a:r>
              <a:rPr lang="en-US" altLang="pl-PL" sz="1181" b="1" dirty="0">
                <a:solidFill>
                  <a:srgbClr val="4D4D4D"/>
                </a:solidFill>
                <a:ea typeface="MS PGothic" pitchFamily="34" charset="-128"/>
                <a:sym typeface="Arial" pitchFamily="34" charset="0"/>
              </a:rPr>
              <a:t> 2008 r.) (</a:t>
            </a:r>
            <a:r>
              <a:rPr lang="en-US" altLang="pl-PL" sz="1181" b="1" dirty="0" err="1">
                <a:solidFill>
                  <a:srgbClr val="4D4D4D"/>
                </a:solidFill>
                <a:ea typeface="MS PGothic" pitchFamily="34" charset="-128"/>
                <a:sym typeface="Arial" pitchFamily="34" charset="0"/>
              </a:rPr>
              <a:t>uszczegółowiona</a:t>
            </a:r>
            <a:r>
              <a:rPr lang="en-US" altLang="pl-PL" sz="1181" b="1" dirty="0">
                <a:solidFill>
                  <a:srgbClr val="4D4D4D"/>
                </a:solidFill>
                <a:ea typeface="MS PGothic" pitchFamily="34" charset="-128"/>
                <a:sym typeface="Arial" pitchFamily="34" charset="0"/>
              </a:rPr>
              <a:t> </a:t>
            </a:r>
            <a:r>
              <a:rPr lang="en-US" altLang="pl-PL" sz="1181" b="1" dirty="0" err="1">
                <a:solidFill>
                  <a:srgbClr val="4D4D4D"/>
                </a:solidFill>
                <a:ea typeface="MS PGothic" pitchFamily="34" charset="-128"/>
                <a:sym typeface="Arial" pitchFamily="34" charset="0"/>
              </a:rPr>
              <a:t>aneksem</a:t>
            </a:r>
            <a:r>
              <a:rPr lang="en-US" altLang="pl-PL" sz="1181" b="1" dirty="0">
                <a:solidFill>
                  <a:srgbClr val="4D4D4D"/>
                </a:solidFill>
                <a:ea typeface="MS PGothic" pitchFamily="34" charset="-128"/>
                <a:sym typeface="Arial" pitchFamily="34" charset="0"/>
              </a:rPr>
              <a:t> w </a:t>
            </a:r>
            <a:r>
              <a:rPr lang="en-US" altLang="pl-PL" sz="1181" b="1" dirty="0" err="1">
                <a:solidFill>
                  <a:srgbClr val="4D4D4D"/>
                </a:solidFill>
                <a:ea typeface="MS PGothic" pitchFamily="34" charset="-128"/>
                <a:sym typeface="Arial" pitchFamily="34" charset="0"/>
              </a:rPr>
              <a:t>maju</a:t>
            </a:r>
            <a:r>
              <a:rPr lang="en-US" altLang="pl-PL" sz="1181" b="1" dirty="0">
                <a:solidFill>
                  <a:srgbClr val="4D4D4D"/>
                </a:solidFill>
                <a:ea typeface="MS PGothic" pitchFamily="34" charset="-128"/>
                <a:sym typeface="Arial" pitchFamily="34" charset="0"/>
              </a:rPr>
              <a:t> 2011 r.)</a:t>
            </a:r>
            <a:r>
              <a:rPr lang="pl-PL" altLang="pl-PL" sz="1181" b="1" dirty="0">
                <a:solidFill>
                  <a:srgbClr val="4D4D4D"/>
                </a:solidFill>
                <a:ea typeface="MS PGothic" pitchFamily="34" charset="-128"/>
                <a:sym typeface="Arial" pitchFamily="34" charset="0"/>
              </a:rPr>
              <a:t> – </a:t>
            </a:r>
            <a:r>
              <a:rPr lang="pl-PL" altLang="pl-PL" sz="1181" b="1" dirty="0">
                <a:solidFill>
                  <a:srgbClr val="002060"/>
                </a:solidFill>
                <a:ea typeface="MS PGothic" pitchFamily="34" charset="-128"/>
                <a:sym typeface="Arial" pitchFamily="34" charset="0"/>
              </a:rPr>
              <a:t>Komitet Koordynacyjny WCZT</a:t>
            </a:r>
            <a:endParaRPr lang="en-US" altLang="pl-PL" sz="1181" b="1" dirty="0">
              <a:solidFill>
                <a:srgbClr val="002060"/>
              </a:solidFill>
              <a:ea typeface="MS PGothic" pitchFamily="34" charset="-128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5445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ajd tytułow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— klasyczny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/>
      <a:lstStyle>
        <a:defPPr marL="342900" marR="0" indent="-342900" algn="l" defTabSz="914400" rtl="0" eaLnBrk="1" fontAlgn="auto" latinLnBrk="0" hangingPunct="1">
          <a:lnSpc>
            <a:spcPct val="100000"/>
          </a:lnSpc>
          <a:spcBef>
            <a:spcPct val="20000"/>
          </a:spcBef>
          <a:spcAft>
            <a:spcPts val="0"/>
          </a:spcAft>
          <a:buClrTx/>
          <a:buSzTx/>
          <a:buFont typeface="Arial" pitchFamily="34" charset="0"/>
          <a:buNone/>
          <a:tabLst/>
          <a:defRPr kumimoji="0" sz="2000" b="0" i="0" u="none" strike="noStrike" kern="1200" cap="none" spc="0" normalizeH="0" baseline="0" noProof="0" dirty="0" smtClean="0">
            <a:ln>
              <a:noFill/>
            </a:ln>
            <a:solidFill>
              <a:srgbClr val="002D69"/>
            </a:solidFill>
            <a:effectLst/>
            <a:uLnTx/>
            <a:uFillTx/>
            <a:latin typeface="Arial" pitchFamily="34" charset="0"/>
            <a:ea typeface="+mn-ea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Slajd kolejn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lajd niestandardowy bez nagłówka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Prezentacja_UAM_wzór</Template>
  <TotalTime>399</TotalTime>
  <Words>2742</Words>
  <Application>Microsoft Office PowerPoint</Application>
  <PresentationFormat>Pokaz na ekranie (4:3)</PresentationFormat>
  <Paragraphs>634</Paragraphs>
  <Slides>59</Slides>
  <Notes>4</Notes>
  <HiddenSlides>0</HiddenSlides>
  <MMClips>0</MMClips>
  <ScaleCrop>false</ScaleCrop>
  <HeadingPairs>
    <vt:vector size="8" baseType="variant">
      <vt:variant>
        <vt:lpstr>Używane czcionki</vt:lpstr>
      </vt:variant>
      <vt:variant>
        <vt:i4>14</vt:i4>
      </vt:variant>
      <vt:variant>
        <vt:lpstr>Motyw</vt:lpstr>
      </vt:variant>
      <vt:variant>
        <vt:i4>3</vt:i4>
      </vt:variant>
      <vt:variant>
        <vt:lpstr>Osadzone serwery OLE</vt:lpstr>
      </vt:variant>
      <vt:variant>
        <vt:i4>2</vt:i4>
      </vt:variant>
      <vt:variant>
        <vt:lpstr>Tytuły slajdów</vt:lpstr>
      </vt:variant>
      <vt:variant>
        <vt:i4>59</vt:i4>
      </vt:variant>
    </vt:vector>
  </HeadingPairs>
  <TitlesOfParts>
    <vt:vector size="78" baseType="lpstr">
      <vt:lpstr>MS PGothic</vt:lpstr>
      <vt:lpstr>MS PGothic</vt:lpstr>
      <vt:lpstr>Aller</vt:lpstr>
      <vt:lpstr>Aller Bold</vt:lpstr>
      <vt:lpstr>Arial</vt:lpstr>
      <vt:lpstr>Arial Narrow</vt:lpstr>
      <vt:lpstr>Calibri</vt:lpstr>
      <vt:lpstr>DejaVuSerif-Bold</vt:lpstr>
      <vt:lpstr>Gill Sans</vt:lpstr>
      <vt:lpstr>Tahoma</vt:lpstr>
      <vt:lpstr>Times New Roman</vt:lpstr>
      <vt:lpstr>Trebuchet MS</vt:lpstr>
      <vt:lpstr>Wingdings</vt:lpstr>
      <vt:lpstr>ヒラギノ角ゴ ProN W3</vt:lpstr>
      <vt:lpstr>Slajd tytułowy</vt:lpstr>
      <vt:lpstr>Slajd kolejny</vt:lpstr>
      <vt:lpstr>Slajd niestandardowy bez nagłówka</vt:lpstr>
      <vt:lpstr>SPW 12.0 Graph</vt:lpstr>
      <vt:lpstr>CS ChemDraw Drawing</vt:lpstr>
      <vt:lpstr>Poznański Model Transferu Wiedzy  Posiedzenie Wielkopolskiego Forum Inteligentnych Specjalizacji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Obszary Inteligentnych Specjalizacji Wielkopolski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Krzem półprzewodnikowy produkowany w Zakładach Azotowych w Tarnowie-Mościcach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„Poznański Model Transferu Technologii”  Poznańska Dolina Krzemowa Wielkopolskie Forum Inteligentnych Specjalizacji</dc:title>
  <dc:creator>Katarzyna Sołtysiak</dc:creator>
  <cp:lastModifiedBy>Katarzyna Sołtysiak</cp:lastModifiedBy>
  <cp:revision>44</cp:revision>
  <cp:lastPrinted>2018-06-05T08:20:57Z</cp:lastPrinted>
  <dcterms:created xsi:type="dcterms:W3CDTF">2018-06-04T08:15:13Z</dcterms:created>
  <dcterms:modified xsi:type="dcterms:W3CDTF">2018-06-05T08:26:46Z</dcterms:modified>
</cp:coreProperties>
</file>