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74" r:id="rId9"/>
    <p:sldId id="275" r:id="rId10"/>
    <p:sldId id="277" r:id="rId11"/>
    <p:sldId id="278" r:id="rId12"/>
    <p:sldId id="279" r:id="rId13"/>
    <p:sldId id="282" r:id="rId14"/>
    <p:sldId id="280" r:id="rId15"/>
    <p:sldId id="281" r:id="rId16"/>
    <p:sldId id="283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60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49" autoAdjust="0"/>
  </p:normalViewPr>
  <p:slideViewPr>
    <p:cSldViewPr>
      <p:cViewPr varScale="1">
        <p:scale>
          <a:sx n="110" d="100"/>
          <a:sy n="110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980731"/>
            <a:ext cx="2743200" cy="5145435"/>
          </a:xfrm>
        </p:spPr>
        <p:txBody>
          <a:bodyPr vert="eaVert"/>
          <a:lstStyle/>
          <a:p>
            <a:r>
              <a:rPr lang="pl-PL" dirty="0" smtClean="0"/>
              <a:t>Kliknij, aby edytować styl wzorca tytułu</a:t>
            </a:r>
            <a:endParaRPr lang="pl-PL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1196754"/>
            <a:ext cx="8026400" cy="4929411"/>
          </a:xfrm>
        </p:spPr>
        <p:txBody>
          <a:bodyPr vert="eaVert"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392" y="1556792"/>
            <a:ext cx="10972800" cy="1143000"/>
          </a:xfrm>
        </p:spPr>
        <p:txBody>
          <a:bodyPr/>
          <a:lstStyle/>
          <a:p>
            <a:r>
              <a:rPr lang="pl-PL" dirty="0" smtClean="0"/>
              <a:t>Kliknij, aby edytować styl wzorca tytułu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2780931"/>
            <a:ext cx="10972800" cy="334523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2636915"/>
            <a:ext cx="5384800" cy="3489251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2636915"/>
            <a:ext cx="5384800" cy="3489251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7381" y="1412776"/>
            <a:ext cx="10972800" cy="782960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Kliknij, aby edytować styl wzorca tytułu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392" y="2348880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3140970"/>
            <a:ext cx="5386917" cy="298519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2013" y="2348880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9" y="3140970"/>
            <a:ext cx="5389033" cy="298519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20.04.2018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20.04.2018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20.04.2018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394" y="1196752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1196754"/>
            <a:ext cx="6815667" cy="492941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2" y="2348883"/>
            <a:ext cx="4011084" cy="377728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1196754"/>
            <a:ext cx="7315200" cy="3530823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527381" y="1484784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 wzorca tytułu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2852939"/>
            <a:ext cx="10972800" cy="3273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71859" y="3861048"/>
            <a:ext cx="10081120" cy="1080120"/>
          </a:xfrm>
        </p:spPr>
        <p:txBody>
          <a:bodyPr>
            <a:noAutofit/>
          </a:bodyPr>
          <a:lstStyle/>
          <a:p>
            <a:r>
              <a:rPr lang="pl-PL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WIELKOPOLSKI REGIONALNY PROGRAM </a:t>
            </a:r>
            <a:r>
              <a:rPr lang="pl-PL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OPERACYJNY NA </a:t>
            </a:r>
            <a:r>
              <a:rPr lang="pl-PL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LATA 2014 - 2020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27448" y="5229200"/>
            <a:ext cx="9937104" cy="1314450"/>
          </a:xfrm>
        </p:spPr>
        <p:txBody>
          <a:bodyPr/>
          <a:lstStyle/>
          <a:p>
            <a:r>
              <a:rPr lang="pl-PL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Wsparcie przedsiębiorczości w ramach WRPO 2014+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1384" y="1484784"/>
            <a:ext cx="10972800" cy="1143000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Poddziałanie 1.5.2 </a:t>
            </a:r>
            <a:r>
              <a:rPr lang="pl-PL" sz="3200" b="1" dirty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Wzmocnienie konkurencyjności kluczowych </a:t>
            </a:r>
            <a:r>
              <a:rPr lang="pl-PL" sz="3200" b="1" dirty="0" smtClean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obszarów gospodarki </a:t>
            </a:r>
            <a:r>
              <a:rPr lang="pl-PL" sz="3200" b="1" dirty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5263" y="2924944"/>
            <a:ext cx="10972800" cy="33452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Wsparcie wysoko innowacyjnych projektów (wdrażających innowacje procesowe, produktowe, 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nietechnologiczne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 poprzez inwestycje w:</a:t>
            </a:r>
          </a:p>
          <a:p>
            <a:pPr algn="just">
              <a:buClr>
                <a:srgbClr val="1160A7"/>
              </a:buClr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środki trwałe,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1160A7"/>
              </a:buClr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wartości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niematerialne i prawne (inwestycje w transfer technologii poprzez nabycie praw patentowych, licencji, know-how lub nieopatentowanej wiedzy technicznej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buClr>
                <a:srgbClr val="1160A7"/>
              </a:buClr>
              <a:buNone/>
            </a:pPr>
            <a:endParaRPr lang="pl-PL" sz="2000" b="1" dirty="0" smtClean="0">
              <a:solidFill>
                <a:srgbClr val="1160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buNone/>
            </a:pP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Wszystkie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projekty muszą spełniać warunki 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inwestycji początkowej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buNone/>
            </a:pP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Załącznikiem obligatoryjnym do wniosku jest 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opinia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innowacyjności</a:t>
            </a: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846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1384" y="1484784"/>
            <a:ext cx="10972800" cy="1143000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Poddziałanie 1.5.2 </a:t>
            </a:r>
            <a:r>
              <a:rPr lang="pl-PL" sz="3200" b="1" dirty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Wzmocnienie konkurencyjności kluczowych </a:t>
            </a:r>
            <a:r>
              <a:rPr lang="pl-PL" sz="3200" b="1" dirty="0" smtClean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obszarów gospodarki </a:t>
            </a:r>
            <a:r>
              <a:rPr lang="pl-PL" sz="3200" b="1" dirty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5263" y="2924944"/>
            <a:ext cx="10972800" cy="33452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b="1" dirty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Inwestycja Początkowa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– to inwestycja w rzeczowe aktywa trwałe lub wartości niematerialne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prawne związane z </a:t>
            </a:r>
            <a:r>
              <a:rPr lang="pl-PL" sz="2000" u="sng" dirty="0">
                <a:latin typeface="Arial" panose="020B0604020202020204" pitchFamily="34" charset="0"/>
                <a:cs typeface="Arial" panose="020B0604020202020204" pitchFamily="34" charset="0"/>
              </a:rPr>
              <a:t>założeniem nowego zakładu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000" u="sng" dirty="0">
                <a:latin typeface="Arial" panose="020B0604020202020204" pitchFamily="34" charset="0"/>
                <a:cs typeface="Arial" panose="020B0604020202020204" pitchFamily="34" charset="0"/>
              </a:rPr>
              <a:t>zwiększeniem zdolności produkcyjnej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istniejącego zakładu, </a:t>
            </a:r>
            <a:r>
              <a:rPr lang="pl-PL" sz="2000" u="sng" dirty="0">
                <a:latin typeface="Arial" panose="020B0604020202020204" pitchFamily="34" charset="0"/>
                <a:cs typeface="Arial" panose="020B0604020202020204" pitchFamily="34" charset="0"/>
              </a:rPr>
              <a:t>dywersyfikacją produkcji zakładu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poprzez wprowadzenie produktów uprzednio nieprodukowanych w zakładzie lub </a:t>
            </a:r>
            <a:r>
              <a:rPr lang="pl-PL" sz="2000" u="sng" dirty="0">
                <a:latin typeface="Arial" panose="020B0604020202020204" pitchFamily="34" charset="0"/>
                <a:cs typeface="Arial" panose="020B0604020202020204" pitchFamily="34" charset="0"/>
              </a:rPr>
              <a:t>zasadniczą zmianą dotyczącą procesu produkcyjnego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istniejącego zakładu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Realizacja projektu może rozpocząć się 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 dniu następującym po złożeniu wniosku </a:t>
            </a: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dofinansowanie (dostarczeniu wersji elektronicznej oraz wersji papierowej).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647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4332" y="1556792"/>
            <a:ext cx="10972800" cy="1143000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Poddziałanie 1.5.2 </a:t>
            </a:r>
            <a:r>
              <a:rPr lang="pl-PL" sz="3200" b="1" dirty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Wzmocnienie konkurencyjności kluczowych </a:t>
            </a:r>
            <a:r>
              <a:rPr lang="pl-PL" sz="3200" b="1" dirty="0" smtClean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obszarów gospodarki </a:t>
            </a:r>
            <a:r>
              <a:rPr lang="pl-PL" sz="3200" b="1" dirty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5188" y="3140968"/>
            <a:ext cx="10972800" cy="33452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b="1" dirty="0" smtClean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Typy Beneficjentów: </a:t>
            </a:r>
          </a:p>
          <a:p>
            <a:pPr marL="0" indent="0" algn="just">
              <a:buNone/>
            </a:pPr>
            <a:endParaRPr lang="pl-PL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dirty="0"/>
              <a:t>Mikro, małe i średnie przedsiębiorstwa spełniające warunki w załączniku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nr </a:t>
            </a:r>
            <a:r>
              <a:rPr lang="pl-PL" dirty="0"/>
              <a:t>1 do Rozporządzenia Komisji UE 651/2014 z dnia 17.06.2014 r.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375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1055440" y="2924944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1219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1160A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Wielkopolska – wsparcie 25%</a:t>
            </a:r>
          </a:p>
          <a:p>
            <a:pPr marL="0" marR="0" lvl="0" indent="0" algn="l" defTabSz="1219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400" b="1" i="0" u="none" strike="noStrike" kern="1200" cap="none" spc="0" normalizeH="0" baseline="0" noProof="0" dirty="0">
              <a:ln>
                <a:noFill/>
              </a:ln>
              <a:solidFill>
                <a:srgbClr val="1160A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1160A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Średnie przedsiębiorstwa</a:t>
            </a:r>
          </a:p>
          <a:p>
            <a:pPr marL="0" marR="0" lvl="0" indent="0" algn="l" defTabSz="1219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1160A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+ 10% (35%)</a:t>
            </a:r>
          </a:p>
          <a:p>
            <a:pPr marL="0" marR="0" lvl="0" indent="0" algn="l" defTabSz="1219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400" b="1" i="0" u="none" strike="noStrike" kern="1200" cap="none" spc="0" normalizeH="0" baseline="0" noProof="0" dirty="0">
              <a:ln>
                <a:noFill/>
              </a:ln>
              <a:solidFill>
                <a:srgbClr val="1160A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1160A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Małe przedsiębiorstwa</a:t>
            </a:r>
          </a:p>
          <a:p>
            <a:pPr marL="0" marR="0" lvl="0" indent="0" algn="l" defTabSz="1219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1160A7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+ 20% (45%)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204864"/>
            <a:ext cx="4572396" cy="4419983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75520" y="1196752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60000"/>
              </a:lnSpc>
            </a:pPr>
            <a:r>
              <a:rPr lang="pl-PL" sz="3200" b="1" dirty="0" smtClean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 pomocy regionalnej</a:t>
            </a:r>
            <a:r>
              <a:rPr lang="pl-PL" sz="3200" dirty="0" smtClean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3070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4332" y="1556792"/>
            <a:ext cx="10972800" cy="1143000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Poddziałanie 1.5.2 </a:t>
            </a:r>
            <a:r>
              <a:rPr lang="pl-PL" sz="3200" b="1" dirty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Wzmocnienie konkurencyjności kluczowych </a:t>
            </a:r>
            <a:r>
              <a:rPr lang="pl-PL" sz="3200" b="1" dirty="0" smtClean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obszarów gospodarki </a:t>
            </a:r>
            <a:r>
              <a:rPr lang="pl-PL" sz="3200" b="1" dirty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5188" y="3140968"/>
            <a:ext cx="10972800" cy="33452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b="1" dirty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Poziom </a:t>
            </a:r>
            <a:r>
              <a:rPr lang="pl-PL" b="1" dirty="0" smtClean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dofinansowania: </a:t>
            </a:r>
          </a:p>
          <a:p>
            <a:pPr marL="0" indent="0" algn="just">
              <a:buNone/>
            </a:pPr>
            <a:endParaRPr lang="pl-PL" sz="900" dirty="0"/>
          </a:p>
          <a:p>
            <a:pPr algn="just">
              <a:buClr>
                <a:srgbClr val="1160A7"/>
              </a:buClr>
            </a:pPr>
            <a:r>
              <a:rPr lang="pl-PL" dirty="0" smtClean="0"/>
              <a:t>Maksymalnie 45</a:t>
            </a:r>
            <a:r>
              <a:rPr lang="pl-PL" dirty="0"/>
              <a:t>% kosztów kwalifikowanych projektu dla mikro i małych przedsiębiorstw </a:t>
            </a:r>
          </a:p>
          <a:p>
            <a:pPr algn="just">
              <a:buClr>
                <a:srgbClr val="1160A7"/>
              </a:buClr>
            </a:pPr>
            <a:r>
              <a:rPr lang="pl-PL" dirty="0" smtClean="0"/>
              <a:t>Maksymalnie 35</a:t>
            </a:r>
            <a:r>
              <a:rPr lang="pl-PL" dirty="0"/>
              <a:t>% kosztów kwalifikowanych projektu dla średnich </a:t>
            </a:r>
            <a:r>
              <a:rPr lang="pl-PL" dirty="0" smtClean="0"/>
              <a:t>przedsiębiorstw</a:t>
            </a:r>
            <a:endParaRPr lang="pl-PL" dirty="0"/>
          </a:p>
          <a:p>
            <a:pPr marL="0" indent="0" algn="just">
              <a:buNone/>
            </a:pPr>
            <a:endParaRPr lang="pl-PL" sz="900" dirty="0"/>
          </a:p>
          <a:p>
            <a:pPr marL="0" indent="0" algn="just">
              <a:buNone/>
            </a:pPr>
            <a:r>
              <a:rPr lang="pl-PL" dirty="0" smtClean="0"/>
              <a:t>Minimalna </a:t>
            </a:r>
            <a:r>
              <a:rPr lang="pl-PL" dirty="0"/>
              <a:t>wartość dofinansowania dla projektu –</a:t>
            </a:r>
            <a:r>
              <a:rPr lang="pl-PL" dirty="0" smtClean="0"/>
              <a:t> </a:t>
            </a:r>
            <a:r>
              <a:rPr lang="pl-PL" dirty="0"/>
              <a:t>50 </a:t>
            </a:r>
            <a:r>
              <a:rPr lang="pl-PL" dirty="0" smtClean="0"/>
              <a:t>000 PLN</a:t>
            </a: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Maksymalna </a:t>
            </a:r>
            <a:r>
              <a:rPr lang="pl-PL" dirty="0"/>
              <a:t>wartość dofinansowania dla projektu – 5 000 </a:t>
            </a:r>
            <a:r>
              <a:rPr lang="pl-PL" dirty="0" smtClean="0"/>
              <a:t>000 PLN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6205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4331" y="980728"/>
            <a:ext cx="10972800" cy="1143000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Realizacja WRPO 2014+</a:t>
            </a:r>
            <a:endParaRPr lang="pl-PL" sz="3200" b="1" dirty="0">
              <a:solidFill>
                <a:srgbClr val="1160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4887386"/>
              </p:ext>
            </p:extLst>
          </p:nvPr>
        </p:nvGraphicFramePr>
        <p:xfrm>
          <a:off x="649236" y="1988840"/>
          <a:ext cx="10782989" cy="4246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2468">
                  <a:extLst>
                    <a:ext uri="{9D8B030D-6E8A-4147-A177-3AD203B41FA5}">
                      <a16:colId xmlns:a16="http://schemas.microsoft.com/office/drawing/2014/main" val="417093877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615744677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039842215"/>
                    </a:ext>
                  </a:extLst>
                </a:gridCol>
                <a:gridCol w="1447791">
                  <a:extLst>
                    <a:ext uri="{9D8B030D-6E8A-4147-A177-3AD203B41FA5}">
                      <a16:colId xmlns:a16="http://schemas.microsoft.com/office/drawing/2014/main" val="532102844"/>
                    </a:ext>
                  </a:extLst>
                </a:gridCol>
                <a:gridCol w="1504537">
                  <a:extLst>
                    <a:ext uri="{9D8B030D-6E8A-4147-A177-3AD203B41FA5}">
                      <a16:colId xmlns:a16="http://schemas.microsoft.com/office/drawing/2014/main" val="3057408625"/>
                    </a:ext>
                  </a:extLst>
                </a:gridCol>
                <a:gridCol w="1663815">
                  <a:extLst>
                    <a:ext uri="{9D8B030D-6E8A-4147-A177-3AD203B41FA5}">
                      <a16:colId xmlns:a16="http://schemas.microsoft.com/office/drawing/2014/main" val="3037184511"/>
                    </a:ext>
                  </a:extLst>
                </a:gridCol>
                <a:gridCol w="936106">
                  <a:extLst>
                    <a:ext uri="{9D8B030D-6E8A-4147-A177-3AD203B41FA5}">
                      <a16:colId xmlns:a16="http://schemas.microsoft.com/office/drawing/2014/main" val="2187127920"/>
                    </a:ext>
                  </a:extLst>
                </a:gridCol>
              </a:tblGrid>
              <a:tr h="58519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działania</a:t>
                      </a:r>
                      <a:endParaRPr lang="pl-PL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1160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Alokacja dla </a:t>
                      </a:r>
                      <a:r>
                        <a:rPr lang="pl-PL" sz="12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działania </a:t>
                      </a:r>
                      <a:r>
                        <a:rPr lang="pl-PL" sz="12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(EUR)</a:t>
                      </a:r>
                      <a:endParaRPr lang="pl-PL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1160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złożonych wniosków</a:t>
                      </a:r>
                      <a:endParaRPr lang="pl-PL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1160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Wnioskowana kwota </a:t>
                      </a:r>
                      <a:r>
                        <a:rPr lang="pl-PL" sz="12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wsparcia </a:t>
                      </a:r>
                      <a:endParaRPr lang="pl-PL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1160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Kwota wsparcia </a:t>
                      </a:r>
                      <a:r>
                        <a:rPr lang="pl-PL" sz="12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wynikająca z podpisanych umów</a:t>
                      </a:r>
                      <a:endParaRPr lang="pl-PL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1160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Wartość wypłaconego wsparcia</a:t>
                      </a:r>
                      <a:r>
                        <a:rPr lang="pl-PL" sz="120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(na podst. złożonych wniosków o płatność)</a:t>
                      </a:r>
                      <a:endParaRPr lang="pl-PL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1160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Certyfikacja</a:t>
                      </a:r>
                      <a:endParaRPr lang="pl-PL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1160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876943"/>
                  </a:ext>
                </a:extLst>
              </a:tr>
              <a:tr h="49371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 Wsparcie infrastruktury B+R w sektorze nauki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</a:t>
                      </a:r>
                      <a: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mln €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590 865,16 zł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61465335"/>
                  </a:ext>
                </a:extLst>
              </a:tr>
              <a:tr h="73508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 Wzmocnienie potencjału  innowacyjnego przedsiębiorstw Wielkopolski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101,9 </a:t>
                      </a:r>
                      <a: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mln €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590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274 985,37 zł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687 801,80 zł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5 807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302,41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60,21%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28204206"/>
                  </a:ext>
                </a:extLst>
              </a:tr>
              <a:tr h="73508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 Wsparcie przedsiębiorczości i Infrastruktury na rzecz rozwoju gospodarczego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43,5 </a:t>
                      </a:r>
                      <a: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mln €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411 747,48 zł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103 763,18 zł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942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796,20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40249935"/>
                  </a:ext>
                </a:extLst>
              </a:tr>
              <a:tr h="49371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 Internacjonalizacja gospodarki regionalnej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20,5 </a:t>
                      </a:r>
                      <a: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mln €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280 247,56 zł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955 308,92 zł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24 204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543,87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84,50%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09310189"/>
                  </a:ext>
                </a:extLst>
              </a:tr>
              <a:tr h="5249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 Wzmocnienie konkurencyjności przedsiębiorstw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277 mln </a:t>
                      </a:r>
                      <a:r>
                        <a:rPr lang="pl-PL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endParaRPr lang="pl-PL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930 212 371,85 zł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903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521 333,07 zł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320 064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382,35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65,63%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76942266"/>
                  </a:ext>
                </a:extLst>
              </a:tr>
              <a:tr h="524952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Razem dla Osi I WRPO 2014+</a:t>
                      </a:r>
                    </a:p>
                  </a:txBody>
                  <a:tcPr marR="7620" marT="7620" marB="0" anchor="ctr">
                    <a:solidFill>
                      <a:srgbClr val="1160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467,9 mln </a:t>
                      </a:r>
                      <a:r>
                        <a:rPr lang="pl-PL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endParaRPr lang="pl-PL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7620" marT="7620" marB="0" anchor="ctr">
                    <a:solidFill>
                      <a:srgbClr val="1160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1411</a:t>
                      </a:r>
                    </a:p>
                  </a:txBody>
                  <a:tcPr marL="7620" marR="7620" marT="7620" marB="0" anchor="ctr">
                    <a:solidFill>
                      <a:srgbClr val="1160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pl-PL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831 770 217,42 zł </a:t>
                      </a:r>
                    </a:p>
                  </a:txBody>
                  <a:tcPr marL="7620" marR="7620" marT="7620" marB="0" anchor="ctr">
                    <a:solidFill>
                      <a:srgbClr val="1160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pl-PL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069 268 206,97 zł </a:t>
                      </a:r>
                    </a:p>
                  </a:txBody>
                  <a:tcPr marL="7620" marR="7620" marT="7620" marB="0" anchor="ctr">
                    <a:solidFill>
                      <a:srgbClr val="1160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351 </a:t>
                      </a:r>
                      <a:r>
                        <a:rPr lang="pl-PL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019 024,83 zł </a:t>
                      </a:r>
                    </a:p>
                  </a:txBody>
                  <a:tcPr marL="7620" marR="7620" marT="7620" marB="0" anchor="ctr">
                    <a:solidFill>
                      <a:srgbClr val="1160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1160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058906"/>
                  </a:ext>
                </a:extLst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6854524" y="6453336"/>
            <a:ext cx="4582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Kwoty wyliczone wg. kursu euro na miesiąc marzec (1 euro </a:t>
            </a:r>
            <a:r>
              <a:rPr lang="pl-PL" sz="1200" dirty="0"/>
              <a:t>= </a:t>
            </a:r>
            <a:r>
              <a:rPr lang="pl-PL" sz="1200" dirty="0" smtClean="0"/>
              <a:t>4,167 zł)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521608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97017"/>
            <a:ext cx="10972800" cy="1143000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Dziękuję za uwagę</a:t>
            </a:r>
            <a:endParaRPr lang="pl-PL" sz="3200" b="1" dirty="0">
              <a:solidFill>
                <a:srgbClr val="1160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373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91544" y="2636912"/>
            <a:ext cx="8136904" cy="882098"/>
          </a:xfrm>
        </p:spPr>
        <p:txBody>
          <a:bodyPr>
            <a:noAutofit/>
          </a:bodyPr>
          <a:lstStyle/>
          <a:p>
            <a:pPr defTabSz="1219200" eaLnBrk="0" hangingPunct="0">
              <a:defRPr/>
            </a:pPr>
            <a:r>
              <a:rPr lang="pl-PL" sz="3600" dirty="0">
                <a:latin typeface="Arial Black" pitchFamily="34" charset="0"/>
                <a:cs typeface="Arial" charset="0"/>
              </a:rPr>
              <a:t/>
            </a:r>
            <a:br>
              <a:rPr lang="pl-PL" sz="3600" dirty="0">
                <a:latin typeface="Arial Black" pitchFamily="34" charset="0"/>
                <a:cs typeface="Arial" charset="0"/>
              </a:rPr>
            </a:br>
            <a:endParaRPr lang="pl-PL" sz="3600" dirty="0"/>
          </a:p>
        </p:txBody>
      </p:sp>
      <p:sp>
        <p:nvSpPr>
          <p:cNvPr id="4" name="Prostokąt 3"/>
          <p:cNvSpPr/>
          <p:nvPr/>
        </p:nvSpPr>
        <p:spPr>
          <a:xfrm>
            <a:off x="911424" y="1190182"/>
            <a:ext cx="10297144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  <a:spcAft>
                <a:spcPct val="30000"/>
              </a:spcAft>
              <a:buFontTx/>
              <a:buNone/>
              <a:defRPr/>
            </a:pPr>
            <a:endParaRPr lang="pl-PL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500"/>
              </a:lnSpc>
              <a:spcAft>
                <a:spcPct val="30000"/>
              </a:spcAft>
              <a:buFontTx/>
              <a:buNone/>
              <a:defRPr/>
            </a:pPr>
            <a:r>
              <a:rPr lang="pl-PL" sz="2800" b="1" dirty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 główny WRPO 2014</a:t>
            </a:r>
            <a:r>
              <a:rPr lang="pl-PL" sz="2800" b="1" dirty="0" smtClean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+:</a:t>
            </a:r>
            <a:endParaRPr lang="pl-PL" b="1" dirty="0">
              <a:solidFill>
                <a:srgbClr val="00051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  <a:spcAft>
                <a:spcPct val="30000"/>
              </a:spcAft>
              <a:buFontTx/>
              <a:buNone/>
              <a:defRPr/>
            </a:pPr>
            <a:r>
              <a:rPr lang="pl-PL" sz="2400" b="1" dirty="0">
                <a:solidFill>
                  <a:srgbClr val="0005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Poprawa konkurencyjności i spójności województwa</a:t>
            </a:r>
          </a:p>
          <a:p>
            <a:pPr algn="ctr">
              <a:lnSpc>
                <a:spcPts val="2500"/>
              </a:lnSpc>
              <a:spcAft>
                <a:spcPct val="30000"/>
              </a:spcAft>
              <a:buFontTx/>
              <a:buNone/>
              <a:defRPr/>
            </a:pPr>
            <a:endParaRPr lang="pl-PL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500"/>
              </a:lnSpc>
              <a:spcAft>
                <a:spcPct val="30000"/>
              </a:spcAft>
              <a:buFontTx/>
              <a:buNone/>
              <a:defRPr/>
            </a:pPr>
            <a:r>
              <a:rPr lang="pl-PL" sz="2800" b="1" dirty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Alokacja środków WRPO 2014+:</a:t>
            </a:r>
          </a:p>
          <a:p>
            <a:pPr algn="ctr">
              <a:lnSpc>
                <a:spcPct val="200000"/>
              </a:lnSpc>
              <a:spcAft>
                <a:spcPct val="30000"/>
              </a:spcAft>
              <a:buFontTx/>
              <a:buNone/>
              <a:defRPr/>
            </a:pPr>
            <a:r>
              <a:rPr lang="pl-PL" sz="2400" b="1" u="sng" dirty="0" smtClean="0">
                <a:solidFill>
                  <a:srgbClr val="0005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pl-PL" sz="2400" b="1" u="sng" dirty="0">
                <a:solidFill>
                  <a:srgbClr val="0005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450,2 mln euro</a:t>
            </a:r>
            <a:r>
              <a:rPr lang="pl-PL" sz="2400" b="1" dirty="0">
                <a:solidFill>
                  <a:srgbClr val="0005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ts val="2500"/>
              </a:lnSpc>
              <a:buFontTx/>
              <a:buNone/>
              <a:defRPr/>
            </a:pPr>
            <a:r>
              <a:rPr lang="pl-PL" sz="2400" dirty="0">
                <a:solidFill>
                  <a:srgbClr val="0005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(EFRR – </a:t>
            </a:r>
            <a:r>
              <a:rPr lang="pl-PL" sz="2400" u="sng" dirty="0">
                <a:solidFill>
                  <a:srgbClr val="0005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1 760,9 mln euro</a:t>
            </a:r>
            <a:r>
              <a:rPr lang="pl-PL" sz="2400" dirty="0">
                <a:solidFill>
                  <a:srgbClr val="0005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EFS –  </a:t>
            </a:r>
            <a:r>
              <a:rPr lang="pl-PL" sz="2400" u="sng" dirty="0">
                <a:solidFill>
                  <a:srgbClr val="0005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689,2 mln euro</a:t>
            </a:r>
            <a:r>
              <a:rPr lang="pl-PL" sz="2400" dirty="0">
                <a:solidFill>
                  <a:srgbClr val="00051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ctr">
              <a:lnSpc>
                <a:spcPts val="2500"/>
              </a:lnSpc>
              <a:buFontTx/>
              <a:buNone/>
              <a:defRPr/>
            </a:pPr>
            <a:endParaRPr lang="pl-PL" sz="1600" dirty="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 szczegółowy </a:t>
            </a:r>
            <a:r>
              <a:rPr lang="pl-PL" sz="3200" b="1" dirty="0" smtClean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Osi </a:t>
            </a:r>
            <a:r>
              <a:rPr lang="pl-PL" sz="3200" b="1" dirty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l-PL" sz="3200" b="1" dirty="0" smtClean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l-P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97224" y="2924944"/>
            <a:ext cx="10225136" cy="33452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kern="0" dirty="0">
                <a:latin typeface="Arial" panose="020B0604020202020204" pitchFamily="34" charset="0"/>
                <a:cs typeface="Arial" panose="020B0604020202020204" pitchFamily="34" charset="0"/>
              </a:rPr>
              <a:t>Zwiększone zastosowanie innowacji w przedsiębiorstwach sektora MŚP poprzez wzmocnienie aktywności inwestycyjnej. Wsparcie sektora będzie uwzględniać podniesienie </a:t>
            </a:r>
            <a:r>
              <a:rPr lang="pl-PL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poziomu </a:t>
            </a:r>
            <a:r>
              <a:rPr lang="pl-PL" kern="0" dirty="0">
                <a:latin typeface="Arial" panose="020B0604020202020204" pitchFamily="34" charset="0"/>
                <a:cs typeface="Arial" panose="020B0604020202020204" pitchFamily="34" charset="0"/>
              </a:rPr>
              <a:t>innowacyjności, </a:t>
            </a:r>
            <a:r>
              <a:rPr lang="pl-PL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eko</a:t>
            </a:r>
            <a:r>
              <a:rPr lang="pl-PL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-inwestycje, efektywność energetyczną i </a:t>
            </a:r>
            <a:r>
              <a:rPr lang="pl-PL" kern="0" dirty="0">
                <a:latin typeface="Arial" panose="020B0604020202020204" pitchFamily="34" charset="0"/>
                <a:cs typeface="Arial" panose="020B0604020202020204" pitchFamily="34" charset="0"/>
              </a:rPr>
              <a:t>rozpowszechnianie wykorzystania TIK</a:t>
            </a:r>
            <a:r>
              <a:rPr lang="pl-PL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l-PL" kern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kern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kern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b="1" kern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kern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b="1" kern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b="1" kern="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154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2448" y="980728"/>
            <a:ext cx="10972800" cy="1143000"/>
          </a:xfrm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Alokacja dla Osi I WRPO 2014 - 2020</a:t>
            </a:r>
            <a:endParaRPr lang="pl-PL" sz="3200" dirty="0">
              <a:solidFill>
                <a:srgbClr val="1160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77759"/>
              </p:ext>
            </p:extLst>
          </p:nvPr>
        </p:nvGraphicFramePr>
        <p:xfrm>
          <a:off x="911424" y="2060849"/>
          <a:ext cx="10134848" cy="4208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24936">
                  <a:extLst>
                    <a:ext uri="{9D8B030D-6E8A-4147-A177-3AD203B41FA5}">
                      <a16:colId xmlns:a16="http://schemas.microsoft.com/office/drawing/2014/main" val="1832773620"/>
                    </a:ext>
                  </a:extLst>
                </a:gridCol>
                <a:gridCol w="1709912">
                  <a:extLst>
                    <a:ext uri="{9D8B030D-6E8A-4147-A177-3AD203B41FA5}">
                      <a16:colId xmlns:a16="http://schemas.microsoft.com/office/drawing/2014/main" val="2382894384"/>
                    </a:ext>
                  </a:extLst>
                </a:gridCol>
              </a:tblGrid>
              <a:tr h="523032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pl-PL" sz="24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Innowacyjna i konkurencyjna gospodarka</a:t>
                      </a:r>
                      <a:endParaRPr lang="pl-PL" sz="2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1160A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911966"/>
                  </a:ext>
                </a:extLst>
              </a:tr>
              <a:tr h="631399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działania</a:t>
                      </a:r>
                      <a:endParaRPr lang="pl-PL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1160A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Alokacja dla działanie (EUR)</a:t>
                      </a:r>
                      <a:endParaRPr lang="pl-PL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1160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77404"/>
                  </a:ext>
                </a:extLst>
              </a:tr>
              <a:tr h="429744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 Wsparcie infrastruktury B+R w sektorze nauki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mln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0885708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 Wzmocnienie potencjału  innowacyjnego przedsiębiorstw Wielkopolski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101,9 mln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67446586"/>
                  </a:ext>
                </a:extLst>
              </a:tr>
              <a:tr h="501912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 Wsparcie przedsiębiorczości i Infrastruktury na rzecz rozwoju gospodarczego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43,5 mln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79926294"/>
                  </a:ext>
                </a:extLst>
              </a:tr>
              <a:tr h="430211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 Internacjonalizacja gospodarki regionalnej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20,5 mln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8007097"/>
                  </a:ext>
                </a:extLst>
              </a:tr>
              <a:tr h="501912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 Wzmocnienie konkurencyjności przedsiębiorstw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277 mln 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96617710"/>
                  </a:ext>
                </a:extLst>
              </a:tr>
              <a:tr h="366165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Procentowy udział Osi I w WRPO 2014+</a:t>
                      </a:r>
                      <a:endParaRPr lang="pl-PL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7620" marT="7620" marB="0" anchor="ctr">
                    <a:solidFill>
                      <a:srgbClr val="1160A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19,10%</a:t>
                      </a:r>
                      <a:endParaRPr lang="pl-PL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1160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447562"/>
                  </a:ext>
                </a:extLst>
              </a:tr>
              <a:tr h="320025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Razem dla Osi I WRPO 2014+</a:t>
                      </a:r>
                      <a:endParaRPr lang="pl-PL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7620" marT="7620" marB="0" anchor="ctr">
                    <a:solidFill>
                      <a:srgbClr val="1160A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467,9 mln </a:t>
                      </a:r>
                      <a:endParaRPr lang="pl-PL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1160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477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226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268760"/>
            <a:ext cx="10972800" cy="1143000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naborów na rok 2018 w ramach Osi I</a:t>
            </a:r>
            <a:endParaRPr lang="pl-PL" sz="3200" b="1" dirty="0">
              <a:solidFill>
                <a:srgbClr val="1160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2411760"/>
            <a:ext cx="10972800" cy="33452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b="1" dirty="0" smtClean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Działanie 1.1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czerwiec 2018 r. </a:t>
            </a:r>
          </a:p>
          <a:p>
            <a:pPr marL="0" indent="0" algn="ctr">
              <a:buNone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Orientacyjna kwota przeznaczona na dofinansowanie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projektów: </a:t>
            </a:r>
            <a:b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200" dirty="0" smtClean="0"/>
              <a:t>55 </a:t>
            </a:r>
            <a:r>
              <a:rPr lang="pl-PL" sz="2200" dirty="0"/>
              <a:t>000 </a:t>
            </a:r>
            <a:r>
              <a:rPr lang="pl-PL" sz="2200" dirty="0" smtClean="0"/>
              <a:t>000,00 PLN</a:t>
            </a:r>
            <a:endParaRPr lang="pl-P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l-PL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l-PL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b="1" dirty="0" smtClean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Poddziałanie </a:t>
            </a:r>
            <a:r>
              <a:rPr lang="pl-PL" b="1" dirty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1.5.2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– sierpień 2018 r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Orientacyjna kwota przeznaczona na dofinansowanie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projektów: </a:t>
            </a:r>
            <a:b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200" dirty="0" smtClean="0"/>
              <a:t>90 </a:t>
            </a:r>
            <a:r>
              <a:rPr lang="pl-PL" sz="2200" dirty="0"/>
              <a:t>000 </a:t>
            </a:r>
            <a:r>
              <a:rPr lang="pl-PL" sz="2200" dirty="0" smtClean="0"/>
              <a:t>000,00 PLN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667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268760"/>
            <a:ext cx="10972800" cy="1143000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Działanie </a:t>
            </a:r>
            <a:r>
              <a:rPr lang="pl-PL" sz="3200" b="1" dirty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 Wsparcie infrastruktury B+R w sektorze nauki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2780928"/>
            <a:ext cx="10972800" cy="33452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Wsparcie infrastruktury badawczej zgodnie z definicją „</a:t>
            </a:r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infrastruktury badawczej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Rozporządzenia Komisji (UE) nr 651/2014 z dnia 17.06.2014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roku w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jednostkach naukowych w obszarach zidentyfikowanych w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procesie przedsiębiorczego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odkrywania jako regionalne inteligentne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specjalizacje polegające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na wyposażeniu w aparaturę badawczą i/lub budowie, 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przebudowie lub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unowocześnieniu obiektu budowlanego</a:t>
            </a: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b="1" u="sng" dirty="0"/>
              <a:t>Wsparcie mogą otrzymać wyłącznie projekty wpisujące się w regionalne inteligentne specjalizacje.</a:t>
            </a:r>
            <a:endParaRPr lang="pl-PL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698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1384" y="1637928"/>
            <a:ext cx="10972800" cy="1143000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Działanie </a:t>
            </a:r>
            <a:r>
              <a:rPr lang="pl-PL" sz="3200" b="1" dirty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 Wsparcie infrastruktury B+R w sektorze nauki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1384" y="2996952"/>
            <a:ext cx="10972800" cy="33452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b="1" dirty="0" smtClean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Typy Beneficjentów: </a:t>
            </a:r>
          </a:p>
          <a:p>
            <a:pPr marL="0" indent="0" algn="just">
              <a:buNone/>
            </a:pPr>
            <a:endParaRPr lang="pl-PL" sz="1000" b="1" dirty="0" smtClean="0">
              <a:solidFill>
                <a:srgbClr val="1160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1160A7"/>
              </a:buClr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Jednostki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naukowe i ich konsorcja 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1160A7"/>
              </a:buClr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Uczelnie wyższe</a:t>
            </a:r>
          </a:p>
          <a:p>
            <a:pPr algn="just">
              <a:buClr>
                <a:srgbClr val="1160A7"/>
              </a:buClr>
            </a:pPr>
            <a:r>
              <a:rPr lang="pl-PL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Konsorcja </a:t>
            </a:r>
            <a:r>
              <a:rPr lang="pl-PL" u="sng" dirty="0">
                <a:latin typeface="Arial" panose="020B0604020202020204" pitchFamily="34" charset="0"/>
                <a:cs typeface="Arial" panose="020B0604020202020204" pitchFamily="34" charset="0"/>
              </a:rPr>
              <a:t>naukowo-przemysłowe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(rolę lidera pełni jednostka naukowa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175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1384" y="1340768"/>
            <a:ext cx="10972800" cy="1143000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Działanie </a:t>
            </a:r>
            <a:r>
              <a:rPr lang="pl-PL" sz="3200" b="1" dirty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 Wsparcie infrastruktury B+R w sektorze nauki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1384" y="2636912"/>
            <a:ext cx="10972800" cy="33452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b="1" dirty="0" smtClean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Poziom dofinansowania: </a:t>
            </a:r>
          </a:p>
          <a:p>
            <a:pPr marL="0" indent="0" algn="just">
              <a:buNone/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Poziom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dofinansowania projektów z Europejskiego Funduszu Rozwoju Regionalnego: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maksymalnie 78% kosztów kwalifikowalnych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projektu, przy czym:</a:t>
            </a:r>
          </a:p>
          <a:p>
            <a:pPr marL="0" indent="0" algn="just">
              <a:buNone/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aksymalny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poziom dofinansowania części gospodarczej projektu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50% kosztów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kwalifikowalnych</a:t>
            </a:r>
          </a:p>
          <a:p>
            <a:pPr marL="0" indent="0" algn="just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aksymalny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poziom dofinansowania części niegospodarczej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projektu</a:t>
            </a:r>
            <a:b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85% kosztów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kwalifikowalnych</a:t>
            </a:r>
          </a:p>
        </p:txBody>
      </p:sp>
    </p:spTree>
    <p:extLst>
      <p:ext uri="{BB962C8B-B14F-4D97-AF65-F5344CB8AC3E}">
        <p14:creationId xmlns:p14="http://schemas.microsoft.com/office/powerpoint/2010/main" val="4016599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1384" y="1340768"/>
            <a:ext cx="10972800" cy="1143000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Działanie </a:t>
            </a:r>
            <a:r>
              <a:rPr lang="pl-PL" sz="3200" b="1" dirty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 Wsparcie infrastruktury B+R w sektorze nauki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1384" y="2636912"/>
            <a:ext cx="10972800" cy="33452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b="1" dirty="0" smtClean="0">
                <a:solidFill>
                  <a:srgbClr val="1160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Poziom dofinansowania: </a:t>
            </a:r>
          </a:p>
          <a:p>
            <a:pPr marL="0" indent="0" algn="just">
              <a:buNone/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1600" u="sng" dirty="0">
                <a:latin typeface="Arial" panose="020B0604020202020204" pitchFamily="34" charset="0"/>
                <a:cs typeface="Arial" panose="020B0604020202020204" pitchFamily="34" charset="0"/>
              </a:rPr>
              <a:t>W przypadku projektów, w których założono wykorzystanie infrastruktury na działalność gospodarczą na poziomie nie mniejszym niż 30% rocznie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 rozumieniu Rozporządzenia Komisji (UE) nr 651/2014, </a:t>
            </a:r>
            <a:r>
              <a:rPr lang="pl-PL" sz="1600" u="sng" dirty="0">
                <a:latin typeface="Arial" panose="020B0604020202020204" pitchFamily="34" charset="0"/>
                <a:cs typeface="Arial" panose="020B0604020202020204" pitchFamily="34" charset="0"/>
              </a:rPr>
              <a:t>pod warunkiem złożenia wniosku do ministra ds. nauki i szkolnictwa wyższego i uzyskania dofinansowania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projektu ze środków budżetu państwa maksymalny poziom dofinansowania projektu wynosi 85% kosztów kwalifikowalnych, przy czym maksymalny poziom dofinansowania części gospodarczej projektu wynosi 50% kosztów kwalifikowalnych, a maksymalny poziom dofinansowania  części niegospodarczej projektu wynosi 100% kosztów kwalifikowalnych (z czego 85% stanowi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EFRR,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a 15%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Budżet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Państwa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buNone/>
            </a:pP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Elementy niezwiązane bezpośrednio z infrastrukturą B+R, a jedynie uzupełniające przedmiotową infrastrukturę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np. parkingi, zagospodarowanie terenu) mogą być finansowane wyłącznie w części gospodarczej projektu w ramach pomocy de minimis (do 700 000,00 PLN).</a:t>
            </a:r>
          </a:p>
        </p:txBody>
      </p:sp>
    </p:spTree>
    <p:extLst>
      <p:ext uri="{BB962C8B-B14F-4D97-AF65-F5344CB8AC3E}">
        <p14:creationId xmlns:p14="http://schemas.microsoft.com/office/powerpoint/2010/main" val="128638600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766</Words>
  <Application>Microsoft Office PowerPoint</Application>
  <PresentationFormat>Panoramiczny</PresentationFormat>
  <Paragraphs>144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Times New Roman</vt:lpstr>
      <vt:lpstr>Motyw pakietu Office</vt:lpstr>
      <vt:lpstr>WIELKOPOLSKI REGIONALNY PROGRAM OPERACYJNY NA LATA 2014 - 2020</vt:lpstr>
      <vt:lpstr> </vt:lpstr>
      <vt:lpstr>Cel szczegółowy Osi I:</vt:lpstr>
      <vt:lpstr>Alokacja dla Osi I WRPO 2014 - 2020</vt:lpstr>
      <vt:lpstr>Harmonogram naborów na rok 2018 w ramach Osi I</vt:lpstr>
      <vt:lpstr>Działanie 1.1 Wsparcie infrastruktury B+R w sektorze nauki</vt:lpstr>
      <vt:lpstr>Działanie 1.1 Wsparcie infrastruktury B+R w sektorze nauki</vt:lpstr>
      <vt:lpstr>Działanie 1.1 Wsparcie infrastruktury B+R w sektorze nauki</vt:lpstr>
      <vt:lpstr>Działanie 1.1 Wsparcie infrastruktury B+R w sektorze nauki</vt:lpstr>
      <vt:lpstr>Poddziałanie 1.5.2 Wzmocnienie konkurencyjności kluczowych obszarów gospodarki regionu</vt:lpstr>
      <vt:lpstr>Poddziałanie 1.5.2 Wzmocnienie konkurencyjności kluczowych obszarów gospodarki regionu</vt:lpstr>
      <vt:lpstr>Poddziałanie 1.5.2 Wzmocnienie konkurencyjności kluczowych obszarów gospodarki regionu</vt:lpstr>
      <vt:lpstr>Mapa pomocy regionalnej </vt:lpstr>
      <vt:lpstr>Poddziałanie 1.5.2 Wzmocnienie konkurencyjności kluczowych obszarów gospodarki regionu</vt:lpstr>
      <vt:lpstr>Realizacja WRPO 2014+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Agata</dc:creator>
  <cp:lastModifiedBy>Szkudlarek Beata</cp:lastModifiedBy>
  <cp:revision>37</cp:revision>
  <dcterms:created xsi:type="dcterms:W3CDTF">2017-12-19T12:31:56Z</dcterms:created>
  <dcterms:modified xsi:type="dcterms:W3CDTF">2018-04-20T12:17:27Z</dcterms:modified>
</cp:coreProperties>
</file>